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40.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4.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8.xml" ContentType="application/vnd.openxmlformats-officedocument.drawingml.chart+xml"/>
  <Override PartName="/ppt/charts/style5.xml" ContentType="application/vnd.ms-office.chartstyle+xml"/>
  <Override PartName="/ppt/charts/colors5.xml" ContentType="application/vnd.ms-office.chartcolorstyle+xml"/>
  <Override PartName="/ppt/charts/chart19.xml" ContentType="application/vnd.openxmlformats-officedocument.drawingml.chart+xml"/>
  <Override PartName="/ppt/charts/style6.xml" ContentType="application/vnd.ms-office.chartstyle+xml"/>
  <Override PartName="/ppt/charts/colors6.xml" ContentType="application/vnd.ms-office.chartcolorstyle+xml"/>
  <Override PartName="/ppt/charts/chart20.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1.xml" ContentType="application/vnd.openxmlformats-officedocument.drawingml.chart+xml"/>
  <Override PartName="/ppt/charts/style8.xml" ContentType="application/vnd.ms-office.chartstyle+xml"/>
  <Override PartName="/ppt/charts/colors8.xml" ContentType="application/vnd.ms-office.chartcolorstyle+xml"/>
  <Override PartName="/ppt/charts/chart22.xml" ContentType="application/vnd.openxmlformats-officedocument.drawingml.chart+xml"/>
  <Override PartName="/ppt/charts/style9.xml" ContentType="application/vnd.ms-office.chartstyle+xml"/>
  <Override PartName="/ppt/charts/colors9.xml" ContentType="application/vnd.ms-office.chartcolorstyle+xml"/>
  <Override PartName="/ppt/charts/chart23.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24.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256" r:id="rId2"/>
    <p:sldId id="267" r:id="rId3"/>
    <p:sldId id="257" r:id="rId4"/>
    <p:sldId id="258" r:id="rId5"/>
    <p:sldId id="259" r:id="rId6"/>
    <p:sldId id="261" r:id="rId7"/>
    <p:sldId id="262" r:id="rId8"/>
    <p:sldId id="263" r:id="rId9"/>
    <p:sldId id="266" r:id="rId10"/>
    <p:sldId id="268" r:id="rId11"/>
    <p:sldId id="269" r:id="rId12"/>
    <p:sldId id="335" r:id="rId13"/>
    <p:sldId id="336" r:id="rId14"/>
    <p:sldId id="337" r:id="rId15"/>
    <p:sldId id="338" r:id="rId16"/>
    <p:sldId id="339" r:id="rId17"/>
    <p:sldId id="340" r:id="rId18"/>
    <p:sldId id="341" r:id="rId19"/>
    <p:sldId id="342" r:id="rId20"/>
    <p:sldId id="343" r:id="rId21"/>
    <p:sldId id="344" r:id="rId22"/>
    <p:sldId id="345" r:id="rId23"/>
    <p:sldId id="305" r:id="rId24"/>
    <p:sldId id="319" r:id="rId25"/>
    <p:sldId id="320" r:id="rId26"/>
    <p:sldId id="321" r:id="rId27"/>
    <p:sldId id="322" r:id="rId28"/>
    <p:sldId id="323" r:id="rId29"/>
    <p:sldId id="324" r:id="rId30"/>
    <p:sldId id="325" r:id="rId31"/>
    <p:sldId id="329" r:id="rId32"/>
    <p:sldId id="330" r:id="rId33"/>
    <p:sldId id="331" r:id="rId34"/>
    <p:sldId id="332" r:id="rId35"/>
    <p:sldId id="333" r:id="rId36"/>
    <p:sldId id="334" r:id="rId37"/>
    <p:sldId id="326" r:id="rId38"/>
    <p:sldId id="327" r:id="rId39"/>
    <p:sldId id="328" r:id="rId40"/>
    <p:sldId id="306" r:id="rId41"/>
    <p:sldId id="359" r:id="rId42"/>
    <p:sldId id="360" r:id="rId43"/>
    <p:sldId id="348" r:id="rId44"/>
    <p:sldId id="350" r:id="rId45"/>
    <p:sldId id="351" r:id="rId46"/>
    <p:sldId id="315" r:id="rId47"/>
    <p:sldId id="354" r:id="rId48"/>
    <p:sldId id="313" r:id="rId49"/>
    <p:sldId id="316" r:id="rId50"/>
    <p:sldId id="317" r:id="rId51"/>
    <p:sldId id="358" r:id="rId52"/>
    <p:sldId id="287" r:id="rId53"/>
    <p:sldId id="272" r:id="rId54"/>
    <p:sldId id="273" r:id="rId55"/>
    <p:sldId id="274" r:id="rId56"/>
    <p:sldId id="275"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9" autoAdjust="0"/>
    <p:restoredTop sz="87798" autoAdjust="0"/>
  </p:normalViewPr>
  <p:slideViewPr>
    <p:cSldViewPr snapToGrid="0" snapToObjects="1">
      <p:cViewPr varScale="1">
        <p:scale>
          <a:sx n="90" d="100"/>
          <a:sy n="90" d="100"/>
        </p:scale>
        <p:origin x="1020"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11.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12.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13.xml.rels><?xml version="1.0" encoding="UTF-8" standalone="yes"?>
<Relationships xmlns="http://schemas.openxmlformats.org/package/2006/relationships"><Relationship Id="rId1" Type="http://schemas.openxmlformats.org/officeDocument/2006/relationships/oleObject" Target="../embeddings/oleObject4.bin"/></Relationships>
</file>

<file path=ppt/charts/_rels/chart14.xml.rels><?xml version="1.0" encoding="UTF-8" standalone="yes"?>
<Relationships xmlns="http://schemas.openxmlformats.org/package/2006/relationships"><Relationship Id="rId1" Type="http://schemas.openxmlformats.org/officeDocument/2006/relationships/oleObject" Target="../embeddings/oleObject5.bin"/></Relationships>
</file>

<file path=ppt/charts/_rels/chart15.xml.rels><?xml version="1.0" encoding="UTF-8" standalone="yes"?>
<Relationships xmlns="http://schemas.openxmlformats.org/package/2006/relationships"><Relationship Id="rId1" Type="http://schemas.openxmlformats.org/officeDocument/2006/relationships/oleObject" Target="../embeddings/oleObject6.bin"/></Relationships>
</file>

<file path=ppt/charts/_rels/chart16.xml.rels><?xml version="1.0" encoding="UTF-8" standalone="yes"?>
<Relationships xmlns="http://schemas.openxmlformats.org/package/2006/relationships"><Relationship Id="rId1" Type="http://schemas.openxmlformats.org/officeDocument/2006/relationships/oleObject" Target="../embeddings/oleObject7.bin"/></Relationships>
</file>

<file path=ppt/charts/_rels/chart17.xml.rels><?xml version="1.0" encoding="UTF-8" standalone="yes"?>
<Relationships xmlns="http://schemas.openxmlformats.org/package/2006/relationships"><Relationship Id="rId1" Type="http://schemas.openxmlformats.org/officeDocument/2006/relationships/oleObject" Target="../embeddings/oleObject8.bin"/></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brittanysutton:Desktop:Presentation:advertising%20data.xlsx" TargetMode="Externa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0.xml"/><Relationship Id="rId1" Type="http://schemas.microsoft.com/office/2011/relationships/chartStyle" Target="style10.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IB-PAC-stone\Downloads\statistic_id192214_advertising-spending-of-pepsico-in-the-us-2013.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3" Type="http://schemas.openxmlformats.org/officeDocument/2006/relationships/oleObject" Target="Macintosh%20HD:Users:brittanysutton:Desktop:Presentation:advertising%20data.xlsx" TargetMode="External"/><Relationship Id="rId2" Type="http://schemas.microsoft.com/office/2011/relationships/chartColorStyle" Target="colors3.xml"/><Relationship Id="rId1" Type="http://schemas.microsoft.com/office/2011/relationships/chartStyle" Target="style3.xml"/></Relationships>
</file>

<file path=ppt/charts/_rels/chart9.xml.rels><?xml version="1.0" encoding="UTF-8" standalone="yes"?>
<Relationships xmlns="http://schemas.openxmlformats.org/package/2006/relationships"><Relationship Id="rId3" Type="http://schemas.openxmlformats.org/officeDocument/2006/relationships/oleObject" Target="Macintosh%20HD:Users:brittanysutton:Desktop:Presentation:advertising%20data.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CPG Market</a:t>
            </a:r>
            <a:r>
              <a:rPr lang="en-US" baseline="0"/>
              <a:t> Share breakdown</a:t>
            </a:r>
            <a:endParaRPr lang="en-US"/>
          </a:p>
        </c:rich>
      </c:tx>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Pt>
            <c:idx val="10"/>
            <c:bubble3D val="0"/>
            <c:spPr>
              <a:solidFill>
                <a:schemeClr val="accent5">
                  <a:lumMod val="60000"/>
                </a:schemeClr>
              </a:solidFill>
              <a:ln>
                <a:noFill/>
              </a:ln>
              <a:effectLst>
                <a:outerShdw blurRad="63500" sx="102000" sy="102000" algn="ctr" rotWithShape="0">
                  <a:prstClr val="black">
                    <a:alpha val="20000"/>
                  </a:prstClr>
                </a:outerShdw>
              </a:effectLst>
            </c:spPr>
          </c:dPt>
          <c:dPt>
            <c:idx val="11"/>
            <c:bubble3D val="0"/>
            <c:spPr>
              <a:solidFill>
                <a:schemeClr val="accent6">
                  <a:lumMod val="60000"/>
                </a:schemeClr>
              </a:solidFill>
              <a:ln>
                <a:noFill/>
              </a:ln>
              <a:effectLst>
                <a:outerShdw blurRad="63500" sx="102000" sy="102000" algn="ctr" rotWithShape="0">
                  <a:prstClr val="black">
                    <a:alpha val="20000"/>
                  </a:prstClr>
                </a:outerShdw>
              </a:effectLst>
            </c:spPr>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dPt>
          <c:dLbls>
            <c:dLbl>
              <c:idx val="0"/>
              <c:layout>
                <c:manualLayout>
                  <c:x val="-1.1524055422177E-2"/>
                  <c:y val="8.7719298245614308E-3"/>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1.38288665066124E-2"/>
                  <c:y val="-8.7719298245613996E-3"/>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2"/>
              <c:layout>
                <c:manualLayout>
                  <c:x val="-1.38288665066124E-2"/>
                  <c:y val="-1.4619883040935699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3"/>
              <c:layout>
                <c:manualLayout>
                  <c:x val="0"/>
                  <c:y val="-1.46198830409358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4"/>
              <c:layout>
                <c:manualLayout>
                  <c:x val="2.0743299759918499E-2"/>
                  <c:y val="-1.75438596491229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5"/>
              <c:layout>
                <c:manualLayout>
                  <c:x val="1.38288665066124E-2"/>
                  <c:y val="-8.7719298245613996E-3"/>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6"/>
              <c:layout>
                <c:manualLayout>
                  <c:x val="1.1524055422177E-2"/>
                  <c:y val="0"/>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7"/>
              <c:layout>
                <c:manualLayout>
                  <c:x val="4.4002037574559198E-4"/>
                  <c:y val="2.9240987733676199E-3"/>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8"/>
              <c:layout>
                <c:manualLayout>
                  <c:x val="1.8438488675483099E-2"/>
                  <c:y val="1.1695906432748499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9"/>
              <c:layout>
                <c:manualLayout>
                  <c:x val="1.3828866506612299E-2"/>
                  <c:y val="1.7543859649122799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0"/>
              <c:layout>
                <c:manualLayout>
                  <c:x val="1.6133677591047699E-2"/>
                  <c:y val="2.3391812865497099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5">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1"/>
              <c:layout>
                <c:manualLayout>
                  <c:x val="1.38288665066124E-2"/>
                  <c:y val="2.0467836257309899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6">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2"/>
              <c:layout>
                <c:manualLayout>
                  <c:x val="2.4590701528801901E-2"/>
                  <c:y val="2.79270448336815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1">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3"/>
              <c:layout>
                <c:manualLayout>
                  <c:x val="5.7620277110884799E-2"/>
                  <c:y val="2.3391812865497099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2">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4"/>
              <c:layout>
                <c:manualLayout>
                  <c:x val="4.6096261917092297E-2"/>
                  <c:y val="1.62310068384309E-2"/>
                </c:manualLayout>
              </c:layout>
              <c:spPr>
                <a:noFill/>
                <a:ln>
                  <a:noFill/>
                </a:ln>
                <a:effectLst/>
              </c:spPr>
              <c:txPr>
                <a:bodyPr rot="0" spcFirstLastPara="1" vertOverflow="overflow" horzOverflow="overflow" vert="horz" wrap="square" lIns="38100" tIns="19050" rIns="38100" bIns="19050" anchor="ctr" anchorCtr="1">
                  <a:spAutoFit/>
                </a:bodyPr>
                <a:lstStyle/>
                <a:p>
                  <a:pPr>
                    <a:defRPr sz="1000" b="1" i="0" u="none" strike="noStrike" kern="1200" spc="0" baseline="0">
                      <a:solidFill>
                        <a:schemeClr val="accent3">
                          <a:lumMod val="80000"/>
                          <a:lumOff val="2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Sheet1!$C$5:$C$19</c:f>
              <c:strCache>
                <c:ptCount val="15"/>
                <c:pt idx="0">
                  <c:v>P&amp;G</c:v>
                </c:pt>
                <c:pt idx="1">
                  <c:v>Unilever</c:v>
                </c:pt>
                <c:pt idx="2">
                  <c:v>L'Oreal</c:v>
                </c:pt>
                <c:pt idx="3">
                  <c:v>LVMH</c:v>
                </c:pt>
                <c:pt idx="4">
                  <c:v>Kimberly-Clark</c:v>
                </c:pt>
                <c:pt idx="5">
                  <c:v>Colgate-Palmolive</c:v>
                </c:pt>
                <c:pt idx="6">
                  <c:v>J&amp;J</c:v>
                </c:pt>
                <c:pt idx="7">
                  <c:v>Reckitt Benckiser</c:v>
                </c:pt>
                <c:pt idx="8">
                  <c:v>Nestle</c:v>
                </c:pt>
                <c:pt idx="9">
                  <c:v>Avon</c:v>
                </c:pt>
                <c:pt idx="10">
                  <c:v>Amway</c:v>
                </c:pt>
                <c:pt idx="11">
                  <c:v>Kao</c:v>
                </c:pt>
                <c:pt idx="12">
                  <c:v>Henkel</c:v>
                </c:pt>
                <c:pt idx="13">
                  <c:v>Limited Brands</c:v>
                </c:pt>
                <c:pt idx="14">
                  <c:v>Estee Lauder</c:v>
                </c:pt>
              </c:strCache>
            </c:strRef>
          </c:cat>
          <c:val>
            <c:numRef>
              <c:f>Sheet1!$E$5:$E$19</c:f>
              <c:numCache>
                <c:formatCode>0%</c:formatCode>
                <c:ptCount val="15"/>
                <c:pt idx="0">
                  <c:v>0.26627633169986598</c:v>
                </c:pt>
                <c:pt idx="1">
                  <c:v>0.142779863807039</c:v>
                </c:pt>
                <c:pt idx="2">
                  <c:v>9.2566664545280994E-2</c:v>
                </c:pt>
                <c:pt idx="3">
                  <c:v>6.68236492076624E-2</c:v>
                </c:pt>
                <c:pt idx="4">
                  <c:v>5.64023420098008E-2</c:v>
                </c:pt>
                <c:pt idx="5">
                  <c:v>5.3248902182905899E-2</c:v>
                </c:pt>
                <c:pt idx="6">
                  <c:v>4.59714885763381E-2</c:v>
                </c:pt>
                <c:pt idx="7">
                  <c:v>3.8503150257748399E-2</c:v>
                </c:pt>
                <c:pt idx="8">
                  <c:v>3.5957487430789803E-2</c:v>
                </c:pt>
                <c:pt idx="9">
                  <c:v>3.59320308025202E-2</c:v>
                </c:pt>
                <c:pt idx="10">
                  <c:v>3.4684656017310501E-2</c:v>
                </c:pt>
                <c:pt idx="11">
                  <c:v>3.3895500540953402E-2</c:v>
                </c:pt>
                <c:pt idx="12">
                  <c:v>3.3068160122191798E-2</c:v>
                </c:pt>
                <c:pt idx="13">
                  <c:v>3.2979061923248301E-2</c:v>
                </c:pt>
                <c:pt idx="14">
                  <c:v>3.0910710876344401E-2</c:v>
                </c:pt>
              </c:numCache>
            </c:numRef>
          </c:val>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Sports</a:t>
            </a:r>
          </a:p>
        </c:rich>
      </c:tx>
      <c:overlay val="0"/>
    </c:title>
    <c:autoTitleDeleted val="0"/>
    <c:plotArea>
      <c:layout/>
      <c:pieChart>
        <c:varyColors val="1"/>
        <c:ser>
          <c:idx val="0"/>
          <c:order val="0"/>
          <c:spPr>
            <a:ln>
              <a:solidFill>
                <a:schemeClr val="bg1"/>
              </a:solidFill>
            </a:ln>
          </c:spPr>
          <c:dLbls>
            <c:dLbl>
              <c:idx val="0"/>
              <c:tx>
                <c:rich>
                  <a:bodyPr/>
                  <a:lstStyle/>
                  <a:p>
                    <a:r>
                      <a:rPr lang="en-US"/>
                      <a:t>Coke
37%</a:t>
                    </a:r>
                  </a:p>
                </c:rich>
              </c:tx>
              <c:showLegendKey val="0"/>
              <c:showVal val="0"/>
              <c:showCatName val="1"/>
              <c:showSerName val="0"/>
              <c:showPercent val="1"/>
              <c:showBubbleSize val="0"/>
              <c:extLst>
                <c:ext xmlns:c15="http://schemas.microsoft.com/office/drawing/2012/chart" uri="{CE6537A1-D6FC-4f65-9D91-7224C49458BB}"/>
              </c:extLst>
            </c:dLbl>
            <c:dLbl>
              <c:idx val="1"/>
              <c:tx>
                <c:rich>
                  <a:bodyPr/>
                  <a:lstStyle/>
                  <a:p>
                    <a:r>
                      <a:rPr lang="en-US"/>
                      <a:t>Pepsi
63%</a:t>
                    </a:r>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'[AEM DATA NEEDED FINAL (1) (1).xlsx]Brand &amp; Type &amp; Avg Ad Cost'!$E$18,'[AEM DATA NEEDED FINAL (1) (1).xlsx]Brand &amp; Type &amp; Avg Ad Cost'!$E$45</c:f>
              <c:strCache>
                <c:ptCount val="2"/>
                <c:pt idx="0">
                  <c:v>Sports</c:v>
                </c:pt>
                <c:pt idx="1">
                  <c:v>Sports</c:v>
                </c:pt>
              </c:strCache>
            </c:strRef>
          </c:cat>
          <c:val>
            <c:numRef>
              <c:f>'[AEM DATA NEEDED FINAL (1) (1).xlsx]Brand &amp; Type &amp; Avg Ad Cost'!$H$18,'[AEM DATA NEEDED FINAL (1) (1).xlsx]Brand &amp; Type &amp; Avg Ad Cost'!$H$45</c:f>
              <c:numCache>
                <c:formatCode>"$"#,##0.00</c:formatCode>
                <c:ptCount val="2"/>
                <c:pt idx="0">
                  <c:v>88975.609756097605</c:v>
                </c:pt>
                <c:pt idx="1">
                  <c:v>152584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itle>
    <c:autoTitleDeleted val="0"/>
    <c:plotArea>
      <c:layout/>
      <c:pieChart>
        <c:varyColors val="1"/>
        <c:ser>
          <c:idx val="0"/>
          <c:order val="0"/>
          <c:tx>
            <c:strRef>
              <c:f>'[AEM DATA NEEDED FINAL (1) (1).xlsx]Brand &amp; Type &amp; Avg Ad Cost'!$E$46</c:f>
              <c:strCache>
                <c:ptCount val="1"/>
                <c:pt idx="0">
                  <c:v>Science</c:v>
                </c:pt>
              </c:strCache>
            </c:strRef>
          </c:tx>
          <c:spPr>
            <a:solidFill>
              <a:schemeClr val="accent2"/>
            </a:solidFill>
            <a:ln>
              <a:solidFill>
                <a:schemeClr val="bg1"/>
              </a:solidFill>
            </a:ln>
          </c:spPr>
          <c:dLbls>
            <c:dLbl>
              <c:idx val="0"/>
              <c:tx>
                <c:rich>
                  <a:bodyPr/>
                  <a:lstStyle/>
                  <a:p>
                    <a:r>
                      <a:rPr lang="en-US"/>
                      <a:t>Pepsi
100%</a:t>
                    </a:r>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val>
            <c:numRef>
              <c:f>'[AEM DATA NEEDED FINAL (1) (1).xlsx]Brand &amp; Type &amp; Avg Ad Cost'!$H$46</c:f>
              <c:numCache>
                <c:formatCode>"$"#,##0.00</c:formatCode>
                <c:ptCount val="1"/>
                <c:pt idx="0">
                  <c:v>288800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Reality</a:t>
            </a:r>
          </a:p>
        </c:rich>
      </c:tx>
      <c:overlay val="0"/>
    </c:title>
    <c:autoTitleDeleted val="0"/>
    <c:plotArea>
      <c:layout/>
      <c:pieChart>
        <c:varyColors val="1"/>
        <c:ser>
          <c:idx val="0"/>
          <c:order val="0"/>
          <c:spPr>
            <a:ln>
              <a:solidFill>
                <a:schemeClr val="bg1"/>
              </a:solidFill>
            </a:ln>
          </c:spPr>
          <c:dLbls>
            <c:dLbl>
              <c:idx val="0"/>
              <c:tx>
                <c:rich>
                  <a:bodyPr/>
                  <a:lstStyle/>
                  <a:p>
                    <a:r>
                      <a:rPr lang="en-US"/>
                      <a:t>Coke
22%</a:t>
                    </a:r>
                  </a:p>
                </c:rich>
              </c:tx>
              <c:showLegendKey val="0"/>
              <c:showVal val="0"/>
              <c:showCatName val="1"/>
              <c:showSerName val="0"/>
              <c:showPercent val="1"/>
              <c:showBubbleSize val="0"/>
              <c:extLst>
                <c:ext xmlns:c15="http://schemas.microsoft.com/office/drawing/2012/chart" uri="{CE6537A1-D6FC-4f65-9D91-7224C49458BB}"/>
              </c:extLst>
            </c:dLbl>
            <c:dLbl>
              <c:idx val="1"/>
              <c:tx>
                <c:rich>
                  <a:bodyPr/>
                  <a:lstStyle/>
                  <a:p>
                    <a:r>
                      <a:rPr lang="en-US"/>
                      <a:t>Pepsi
78%</a:t>
                    </a:r>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'[AEM DATA NEEDED FINAL (1) (1).xlsx]Brand &amp; Type &amp; Avg Ad Cost'!$E$17,'[AEM DATA NEEDED FINAL (1) (1).xlsx]Brand &amp; Type &amp; Avg Ad Cost'!$E$44</c:f>
              <c:strCache>
                <c:ptCount val="2"/>
                <c:pt idx="0">
                  <c:v>Reality</c:v>
                </c:pt>
                <c:pt idx="1">
                  <c:v>Reality</c:v>
                </c:pt>
              </c:strCache>
            </c:strRef>
          </c:cat>
          <c:val>
            <c:numRef>
              <c:f>'[AEM DATA NEEDED FINAL (1) (1).xlsx]Brand &amp; Type &amp; Avg Ad Cost'!$H$17,'[AEM DATA NEEDED FINAL (1) (1).xlsx]Brand &amp; Type &amp; Avg Ad Cost'!$H$44</c:f>
              <c:numCache>
                <c:formatCode>"$"#,##0.00</c:formatCode>
                <c:ptCount val="2"/>
                <c:pt idx="0">
                  <c:v>170712.987012987</c:v>
                </c:pt>
                <c:pt idx="1">
                  <c:v>595087.5</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Media</a:t>
            </a:r>
          </a:p>
        </c:rich>
      </c:tx>
      <c:overlay val="0"/>
    </c:title>
    <c:autoTitleDeleted val="0"/>
    <c:plotArea>
      <c:layout/>
      <c:pieChart>
        <c:varyColors val="1"/>
        <c:ser>
          <c:idx val="0"/>
          <c:order val="0"/>
          <c:spPr>
            <a:ln>
              <a:solidFill>
                <a:schemeClr val="bg1"/>
              </a:solidFill>
            </a:ln>
          </c:spPr>
          <c:dLbls>
            <c:dLbl>
              <c:idx val="0"/>
              <c:tx>
                <c:rich>
                  <a:bodyPr/>
                  <a:lstStyle/>
                  <a:p>
                    <a:r>
                      <a:rPr lang="en-US"/>
                      <a:t>Coke
16%</a:t>
                    </a:r>
                  </a:p>
                </c:rich>
              </c:tx>
              <c:showLegendKey val="0"/>
              <c:showVal val="0"/>
              <c:showCatName val="1"/>
              <c:showSerName val="0"/>
              <c:showPercent val="1"/>
              <c:showBubbleSize val="0"/>
              <c:extLst>
                <c:ext xmlns:c15="http://schemas.microsoft.com/office/drawing/2012/chart" uri="{CE6537A1-D6FC-4f65-9D91-7224C49458BB}"/>
              </c:extLst>
            </c:dLbl>
            <c:dLbl>
              <c:idx val="1"/>
              <c:tx>
                <c:rich>
                  <a:bodyPr/>
                  <a:lstStyle/>
                  <a:p>
                    <a:r>
                      <a:rPr lang="en-US"/>
                      <a:t>Pepsi
84%</a:t>
                    </a:r>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'[AEM DATA NEEDED FINAL (1) (1).xlsx]Brand &amp; Type &amp; Avg Ad Cost'!$E$16,'[AEM DATA NEEDED FINAL (1) (1).xlsx]Brand &amp; Type &amp; Avg Ad Cost'!$E$43</c:f>
              <c:strCache>
                <c:ptCount val="2"/>
                <c:pt idx="0">
                  <c:v>Media</c:v>
                </c:pt>
                <c:pt idx="1">
                  <c:v>Media</c:v>
                </c:pt>
              </c:strCache>
            </c:strRef>
          </c:cat>
          <c:val>
            <c:numRef>
              <c:f>'[AEM DATA NEEDED FINAL (1) (1).xlsx]Brand &amp; Type &amp; Avg Ad Cost'!$H$16,'[AEM DATA NEEDED FINAL (1) (1).xlsx]Brand &amp; Type &amp; Avg Ad Cost'!$H$43</c:f>
              <c:numCache>
                <c:formatCode>"$"#,##0.00</c:formatCode>
                <c:ptCount val="2"/>
                <c:pt idx="0">
                  <c:v>113800</c:v>
                </c:pt>
                <c:pt idx="1">
                  <c:v>577500</c:v>
                </c:pt>
              </c:numCache>
            </c:numRef>
          </c:val>
        </c:ser>
        <c:dLbls>
          <c:showLegendKey val="0"/>
          <c:showVal val="0"/>
          <c:showCatName val="1"/>
          <c:showSerName val="0"/>
          <c:showPercent val="1"/>
          <c:showBubbleSize val="0"/>
          <c:showLeaderLines val="1"/>
        </c:dLbls>
        <c:firstSliceAng val="0"/>
      </c:pieChart>
      <c:spPr>
        <a:ln>
          <a:noFill/>
        </a:ln>
      </c:spPr>
    </c:plotArea>
    <c:plotVisOnly val="1"/>
    <c:dispBlanksAs val="gap"/>
    <c:showDLblsOverMax val="0"/>
  </c:chart>
  <c:spPr>
    <a:ln>
      <a:noFill/>
    </a:ln>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Family</a:t>
            </a:r>
          </a:p>
        </c:rich>
      </c:tx>
      <c:overlay val="0"/>
    </c:title>
    <c:autoTitleDeleted val="0"/>
    <c:plotArea>
      <c:layout/>
      <c:pieChart>
        <c:varyColors val="1"/>
        <c:ser>
          <c:idx val="0"/>
          <c:order val="0"/>
          <c:dLbls>
            <c:dLbl>
              <c:idx val="0"/>
              <c:tx>
                <c:rich>
                  <a:bodyPr/>
                  <a:lstStyle/>
                  <a:p>
                    <a:r>
                      <a:rPr lang="en-US"/>
                      <a:t>Coke
46%</a:t>
                    </a:r>
                  </a:p>
                </c:rich>
              </c:tx>
              <c:showLegendKey val="0"/>
              <c:showVal val="0"/>
              <c:showCatName val="1"/>
              <c:showSerName val="0"/>
              <c:showPercent val="1"/>
              <c:showBubbleSize val="0"/>
              <c:extLst>
                <c:ext xmlns:c15="http://schemas.microsoft.com/office/drawing/2012/chart" uri="{CE6537A1-D6FC-4f65-9D91-7224C49458BB}"/>
              </c:extLst>
            </c:dLbl>
            <c:dLbl>
              <c:idx val="1"/>
              <c:tx>
                <c:rich>
                  <a:bodyPr/>
                  <a:lstStyle/>
                  <a:p>
                    <a:r>
                      <a:rPr lang="en-US"/>
                      <a:t>Pepsi
54%</a:t>
                    </a:r>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'[AEM DATA NEEDED FINAL (1) (1).xlsx]Brand &amp; Type &amp; Avg Ad Cost'!$E$15,'[AEM DATA NEEDED FINAL (1) (1).xlsx]Brand &amp; Type &amp; Avg Ad Cost'!$E$42</c:f>
              <c:strCache>
                <c:ptCount val="2"/>
                <c:pt idx="0">
                  <c:v>Family</c:v>
                </c:pt>
                <c:pt idx="1">
                  <c:v>Family</c:v>
                </c:pt>
              </c:strCache>
            </c:strRef>
          </c:cat>
          <c:val>
            <c:numRef>
              <c:f>'[AEM DATA NEEDED FINAL (1) (1).xlsx]Brand &amp; Type &amp; Avg Ad Cost'!$H$15,'[AEM DATA NEEDED FINAL (1) (1).xlsx]Brand &amp; Type &amp; Avg Ad Cost'!$H$42</c:f>
              <c:numCache>
                <c:formatCode>"$"#,##0.00</c:formatCode>
                <c:ptCount val="2"/>
                <c:pt idx="0">
                  <c:v>75978.947368421039</c:v>
                </c:pt>
                <c:pt idx="1">
                  <c:v>90933.333333333328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Drama</a:t>
            </a:r>
          </a:p>
        </c:rich>
      </c:tx>
      <c:overlay val="0"/>
    </c:title>
    <c:autoTitleDeleted val="0"/>
    <c:plotArea>
      <c:layout/>
      <c:pieChart>
        <c:varyColors val="1"/>
        <c:ser>
          <c:idx val="0"/>
          <c:order val="0"/>
          <c:dLbls>
            <c:dLbl>
              <c:idx val="0"/>
              <c:tx>
                <c:rich>
                  <a:bodyPr/>
                  <a:lstStyle/>
                  <a:p>
                    <a:r>
                      <a:rPr lang="en-US"/>
                      <a:t>Coke
32%</a:t>
                    </a:r>
                  </a:p>
                </c:rich>
              </c:tx>
              <c:showLegendKey val="0"/>
              <c:showVal val="0"/>
              <c:showCatName val="1"/>
              <c:showSerName val="0"/>
              <c:showPercent val="1"/>
              <c:showBubbleSize val="0"/>
              <c:extLst>
                <c:ext xmlns:c15="http://schemas.microsoft.com/office/drawing/2012/chart" uri="{CE6537A1-D6FC-4f65-9D91-7224C49458BB}"/>
              </c:extLst>
            </c:dLbl>
            <c:dLbl>
              <c:idx val="1"/>
              <c:tx>
                <c:rich>
                  <a:bodyPr/>
                  <a:lstStyle/>
                  <a:p>
                    <a:r>
                      <a:rPr lang="en-US"/>
                      <a:t>Pepsi
68%</a:t>
                    </a:r>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'[AEM DATA NEEDED FINAL (1) (1).xlsx]Brand &amp; Type &amp; Avg Ad Cost'!$E$14,'[AEM DATA NEEDED FINAL (1) (1).xlsx]Brand &amp; Type &amp; Avg Ad Cost'!$E$41</c:f>
              <c:strCache>
                <c:ptCount val="2"/>
                <c:pt idx="0">
                  <c:v>Drama</c:v>
                </c:pt>
                <c:pt idx="1">
                  <c:v>Drama</c:v>
                </c:pt>
              </c:strCache>
            </c:strRef>
          </c:cat>
          <c:val>
            <c:numRef>
              <c:f>'[AEM DATA NEEDED FINAL (1) (1).xlsx]Brand &amp; Type &amp; Avg Ad Cost'!$H$14,'[AEM DATA NEEDED FINAL (1) (1).xlsx]Brand &amp; Type &amp; Avg Ad Cost'!$H$41</c:f>
              <c:numCache>
                <c:formatCode>"$"#,##0.00</c:formatCode>
                <c:ptCount val="2"/>
                <c:pt idx="0">
                  <c:v>72468.115942029006</c:v>
                </c:pt>
                <c:pt idx="1">
                  <c:v>152397.59036144579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Comedy</a:t>
            </a:r>
          </a:p>
        </c:rich>
      </c:tx>
      <c:overlay val="0"/>
    </c:title>
    <c:autoTitleDeleted val="0"/>
    <c:plotArea>
      <c:layout/>
      <c:pieChart>
        <c:varyColors val="1"/>
        <c:ser>
          <c:idx val="0"/>
          <c:order val="0"/>
          <c:dLbls>
            <c:dLbl>
              <c:idx val="0"/>
              <c:tx>
                <c:rich>
                  <a:bodyPr/>
                  <a:lstStyle/>
                  <a:p>
                    <a:r>
                      <a:rPr lang="en-US"/>
                      <a:t>Coke
44%</a:t>
                    </a:r>
                  </a:p>
                </c:rich>
              </c:tx>
              <c:showLegendKey val="0"/>
              <c:showVal val="0"/>
              <c:showCatName val="1"/>
              <c:showSerName val="0"/>
              <c:showPercent val="1"/>
              <c:showBubbleSize val="0"/>
              <c:extLst>
                <c:ext xmlns:c15="http://schemas.microsoft.com/office/drawing/2012/chart" uri="{CE6537A1-D6FC-4f65-9D91-7224C49458BB}"/>
              </c:extLst>
            </c:dLbl>
            <c:dLbl>
              <c:idx val="1"/>
              <c:tx>
                <c:rich>
                  <a:bodyPr/>
                  <a:lstStyle/>
                  <a:p>
                    <a:r>
                      <a:rPr lang="en-US"/>
                      <a:t>Pepsi
56%</a:t>
                    </a:r>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'[AEM DATA NEEDED FINAL (1) (1).xlsx]Brand &amp; Type &amp; Avg Ad Cost'!$E$13,'[AEM DATA NEEDED FINAL (1) (1).xlsx]Brand &amp; Type &amp; Avg Ad Cost'!$E$40</c:f>
              <c:strCache>
                <c:ptCount val="2"/>
                <c:pt idx="0">
                  <c:v>Comedy</c:v>
                </c:pt>
                <c:pt idx="1">
                  <c:v>Comedy</c:v>
                </c:pt>
              </c:strCache>
            </c:strRef>
          </c:cat>
          <c:val>
            <c:numRef>
              <c:f>'[AEM DATA NEEDED FINAL (1) (1).xlsx]Brand &amp; Type &amp; Avg Ad Cost'!$H$13,'[AEM DATA NEEDED FINAL (1) (1).xlsx]Brand &amp; Type &amp; Avg Ad Cost'!$H$40</c:f>
              <c:numCache>
                <c:formatCode>"$"#,##0.00</c:formatCode>
                <c:ptCount val="2"/>
                <c:pt idx="0">
                  <c:v>88930.76923076919</c:v>
                </c:pt>
                <c:pt idx="1">
                  <c:v>113557.4074074074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Awards</a:t>
            </a:r>
          </a:p>
        </c:rich>
      </c:tx>
      <c:overlay val="0"/>
    </c:title>
    <c:autoTitleDeleted val="0"/>
    <c:plotArea>
      <c:layout/>
      <c:pieChart>
        <c:varyColors val="1"/>
        <c:ser>
          <c:idx val="0"/>
          <c:order val="0"/>
          <c:spPr>
            <a:ln>
              <a:noFill/>
            </a:ln>
          </c:spPr>
          <c:dLbls>
            <c:dLbl>
              <c:idx val="0"/>
              <c:tx>
                <c:rich>
                  <a:bodyPr/>
                  <a:lstStyle/>
                  <a:p>
                    <a:r>
                      <a:rPr lang="en-US"/>
                      <a:t>Coke
8%</a:t>
                    </a:r>
                  </a:p>
                </c:rich>
              </c:tx>
              <c:showLegendKey val="0"/>
              <c:showVal val="0"/>
              <c:showCatName val="1"/>
              <c:showSerName val="0"/>
              <c:showPercent val="1"/>
              <c:showBubbleSize val="0"/>
              <c:extLst>
                <c:ext xmlns:c15="http://schemas.microsoft.com/office/drawing/2012/chart" uri="{CE6537A1-D6FC-4f65-9D91-7224C49458BB}"/>
              </c:extLst>
            </c:dLbl>
            <c:dLbl>
              <c:idx val="1"/>
              <c:tx>
                <c:rich>
                  <a:bodyPr/>
                  <a:lstStyle/>
                  <a:p>
                    <a:r>
                      <a:rPr lang="en-US"/>
                      <a:t>Pepsi
92%</a:t>
                    </a:r>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'[AEM DATA NEEDED FINAL (1) (1).xlsx]Brand &amp; Type &amp; Avg Ad Cost'!$E$12,'[AEM DATA NEEDED FINAL (1) (1).xlsx]Brand &amp; Type &amp; Avg Ad Cost'!$E$39</c:f>
              <c:strCache>
                <c:ptCount val="2"/>
                <c:pt idx="0">
                  <c:v>Awards</c:v>
                </c:pt>
                <c:pt idx="1">
                  <c:v>Awards</c:v>
                </c:pt>
              </c:strCache>
            </c:strRef>
          </c:cat>
          <c:val>
            <c:numRef>
              <c:f>'[AEM DATA NEEDED FINAL (1) (1).xlsx]Brand &amp; Type &amp; Avg Ad Cost'!$H$12,'[AEM DATA NEEDED FINAL (1) (1).xlsx]Brand &amp; Type &amp; Avg Ad Cost'!$H$39</c:f>
              <c:numCache>
                <c:formatCode>"$"#,##0.00</c:formatCode>
                <c:ptCount val="2"/>
                <c:pt idx="0">
                  <c:v>96790.909090909088</c:v>
                </c:pt>
                <c:pt idx="1">
                  <c:v>1051410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30-second Ads</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spPr>
            <a:solidFill>
              <a:schemeClr val="accent1"/>
            </a:solidFill>
            <a:ln>
              <a:noFill/>
            </a:ln>
            <a:effectLst/>
          </c:spPr>
          <c:invertIfNegative val="0"/>
          <c:cat>
            <c:strRef>
              <c:f>'Time for Ads'!$E$17:$E$34</c:f>
              <c:strCache>
                <c:ptCount val="18"/>
                <c:pt idx="0">
                  <c:v>7 Up</c:v>
                </c:pt>
                <c:pt idx="1">
                  <c:v>7 Up Ten</c:v>
                </c:pt>
                <c:pt idx="2">
                  <c:v>Canada Dry Ginger Ale</c:v>
                </c:pt>
                <c:pt idx="3">
                  <c:v>Coca-Cola (Various)</c:v>
                </c:pt>
                <c:pt idx="4">
                  <c:v>Coca-Cola Classic</c:v>
                </c:pt>
                <c:pt idx="5">
                  <c:v>Coca-Cola Combos</c:v>
                </c:pt>
                <c:pt idx="6">
                  <c:v>Coke Zero</c:v>
                </c:pt>
                <c:pt idx="7">
                  <c:v>Diet Coke</c:v>
                </c:pt>
                <c:pt idx="8">
                  <c:v>Diet Dr. Pepper</c:v>
                </c:pt>
                <c:pt idx="9">
                  <c:v>Dr. Pepper</c:v>
                </c:pt>
                <c:pt idx="10">
                  <c:v>Dr. Pepper 10</c:v>
                </c:pt>
                <c:pt idx="11">
                  <c:v>Mountain Dew</c:v>
                </c:pt>
                <c:pt idx="12">
                  <c:v>Mountain Dew Kick Start</c:v>
                </c:pt>
                <c:pt idx="13">
                  <c:v>Pepsi</c:v>
                </c:pt>
                <c:pt idx="14">
                  <c:v>Pepsi Max</c:v>
                </c:pt>
                <c:pt idx="15">
                  <c:v>Pepsi Wild Cherry</c:v>
                </c:pt>
                <c:pt idx="16">
                  <c:v>Pepsi (Various)</c:v>
                </c:pt>
                <c:pt idx="17">
                  <c:v>Sprite 6Mix</c:v>
                </c:pt>
              </c:strCache>
            </c:strRef>
          </c:cat>
          <c:val>
            <c:numRef>
              <c:f>'Time for Ads'!$F$17:$F$34</c:f>
              <c:numCache>
                <c:formatCode>General</c:formatCode>
                <c:ptCount val="18"/>
                <c:pt idx="0">
                  <c:v>79</c:v>
                </c:pt>
                <c:pt idx="1">
                  <c:v>75</c:v>
                </c:pt>
                <c:pt idx="2">
                  <c:v>5</c:v>
                </c:pt>
                <c:pt idx="3">
                  <c:v>1</c:v>
                </c:pt>
                <c:pt idx="4">
                  <c:v>160</c:v>
                </c:pt>
                <c:pt idx="5">
                  <c:v>7</c:v>
                </c:pt>
                <c:pt idx="6">
                  <c:v>9</c:v>
                </c:pt>
                <c:pt idx="7">
                  <c:v>29</c:v>
                </c:pt>
                <c:pt idx="8">
                  <c:v>33</c:v>
                </c:pt>
                <c:pt idx="9">
                  <c:v>112</c:v>
                </c:pt>
                <c:pt idx="10">
                  <c:v>37</c:v>
                </c:pt>
                <c:pt idx="11">
                  <c:v>79</c:v>
                </c:pt>
                <c:pt idx="12">
                  <c:v>40</c:v>
                </c:pt>
                <c:pt idx="13">
                  <c:v>100</c:v>
                </c:pt>
                <c:pt idx="14">
                  <c:v>1</c:v>
                </c:pt>
                <c:pt idx="15">
                  <c:v>22</c:v>
                </c:pt>
                <c:pt idx="16">
                  <c:v>31</c:v>
                </c:pt>
                <c:pt idx="17">
                  <c:v>2</c:v>
                </c:pt>
              </c:numCache>
            </c:numRef>
          </c:val>
        </c:ser>
        <c:dLbls>
          <c:showLegendKey val="0"/>
          <c:showVal val="0"/>
          <c:showCatName val="0"/>
          <c:showSerName val="0"/>
          <c:showPercent val="0"/>
          <c:showBubbleSize val="0"/>
        </c:dLbls>
        <c:gapWidth val="150"/>
        <c:overlap val="100"/>
        <c:axId val="261855808"/>
        <c:axId val="261856368"/>
      </c:barChart>
      <c:catAx>
        <c:axId val="26185580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a:t>Soda Drink Products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61856368"/>
        <c:crosses val="autoZero"/>
        <c:auto val="0"/>
        <c:lblAlgn val="ctr"/>
        <c:lblOffset val="100"/>
        <c:noMultiLvlLbl val="0"/>
      </c:catAx>
      <c:valAx>
        <c:axId val="261856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a:t>Frequency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61855808"/>
        <c:crosses val="autoZero"/>
        <c:crossBetween val="between"/>
        <c:majorUnit val="50"/>
      </c:valAx>
      <c:spPr>
        <a:noFill/>
        <a:ln>
          <a:noFill/>
        </a:ln>
        <a:effectLst/>
      </c:spPr>
    </c:plotArea>
    <c:plotVisOnly val="1"/>
    <c:dispBlanksAs val="gap"/>
    <c:showDLblsOverMax val="0"/>
  </c:chart>
  <c:spPr>
    <a:noFill/>
    <a:ln>
      <a:noFill/>
    </a:ln>
    <a:effectLst/>
  </c:spPr>
  <c:txPr>
    <a:bodyPr/>
    <a:lstStyle/>
    <a:p>
      <a:pPr>
        <a:defRPr sz="1100" baseline="0"/>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60-second Ads</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'Time for Ads'!$B$39:$B$46</c:f>
              <c:strCache>
                <c:ptCount val="8"/>
                <c:pt idx="0">
                  <c:v>7 Up</c:v>
                </c:pt>
                <c:pt idx="1">
                  <c:v>7 Up Ten</c:v>
                </c:pt>
                <c:pt idx="2">
                  <c:v>Coca-Cola Classic</c:v>
                </c:pt>
                <c:pt idx="3">
                  <c:v>Diet Dr. Pepper</c:v>
                </c:pt>
                <c:pt idx="4">
                  <c:v>Dr. Pepper</c:v>
                </c:pt>
                <c:pt idx="5">
                  <c:v>Mountain Dew Kick Start</c:v>
                </c:pt>
                <c:pt idx="6">
                  <c:v>Pepsi</c:v>
                </c:pt>
                <c:pt idx="7">
                  <c:v>Pepsi Wild Cherry</c:v>
                </c:pt>
              </c:strCache>
            </c:strRef>
          </c:cat>
          <c:val>
            <c:numRef>
              <c:f>'Time for Ads'!$C$39:$C$46</c:f>
              <c:numCache>
                <c:formatCode>General</c:formatCode>
                <c:ptCount val="8"/>
                <c:pt idx="0">
                  <c:v>3</c:v>
                </c:pt>
                <c:pt idx="1">
                  <c:v>3</c:v>
                </c:pt>
                <c:pt idx="2">
                  <c:v>5</c:v>
                </c:pt>
                <c:pt idx="3">
                  <c:v>2</c:v>
                </c:pt>
                <c:pt idx="4">
                  <c:v>6</c:v>
                </c:pt>
                <c:pt idx="5">
                  <c:v>1</c:v>
                </c:pt>
                <c:pt idx="6">
                  <c:v>3</c:v>
                </c:pt>
                <c:pt idx="7">
                  <c:v>1</c:v>
                </c:pt>
              </c:numCache>
            </c:numRef>
          </c:val>
        </c:ser>
        <c:dLbls>
          <c:showLegendKey val="0"/>
          <c:showVal val="0"/>
          <c:showCatName val="0"/>
          <c:showSerName val="0"/>
          <c:showPercent val="0"/>
          <c:showBubbleSize val="0"/>
        </c:dLbls>
        <c:gapWidth val="219"/>
        <c:overlap val="-27"/>
        <c:axId val="260629680"/>
        <c:axId val="260630240"/>
      </c:barChart>
      <c:catAx>
        <c:axId val="2606296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a:t>Soft Drink Products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60630240"/>
        <c:crosses val="autoZero"/>
        <c:auto val="1"/>
        <c:lblAlgn val="ctr"/>
        <c:lblOffset val="100"/>
        <c:noMultiLvlLbl val="0"/>
      </c:catAx>
      <c:valAx>
        <c:axId val="260630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a:t>Frequency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062968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manualLayout>
          <c:layoutTarget val="inner"/>
          <c:xMode val="edge"/>
          <c:yMode val="edge"/>
          <c:x val="0.20733408323959501"/>
          <c:y val="0"/>
          <c:w val="0.72959183673469397"/>
          <c:h val="1"/>
        </c:manualLayout>
      </c:layout>
      <c:pieChart>
        <c:varyColors val="1"/>
        <c:ser>
          <c:idx val="0"/>
          <c:order val="0"/>
          <c:dLbls>
            <c:dLbl>
              <c:idx val="0"/>
              <c:layout>
                <c:manualLayout>
                  <c:x val="-0.13057938293427601"/>
                  <c:y val="-5.5104298072571802E-3"/>
                </c:manualLayout>
              </c:layout>
              <c:tx>
                <c:rich>
                  <a:bodyPr/>
                  <a:lstStyle/>
                  <a:p>
                    <a:r>
                      <a:rPr lang="en-US" dirty="0" smtClean="0"/>
                      <a:t>Coca-Cola, 42.3%</a:t>
                    </a:r>
                    <a:endParaRPr lang="en-US" dirty="0"/>
                  </a:p>
                </c:rich>
              </c:tx>
              <c:showLegendKey val="0"/>
              <c:showVal val="1"/>
              <c:showCatName val="1"/>
              <c:showSerName val="1"/>
              <c:showPercent val="0"/>
              <c:showBubbleSize val="0"/>
              <c:extLst>
                <c:ext xmlns:c15="http://schemas.microsoft.com/office/drawing/2012/chart" uri="{CE6537A1-D6FC-4f65-9D91-7224C49458BB}"/>
              </c:extLst>
            </c:dLbl>
            <c:dLbl>
              <c:idx val="1"/>
              <c:layout>
                <c:manualLayout>
                  <c:x val="0.12565828378595501"/>
                  <c:y val="-0.12916614609209701"/>
                </c:manualLayout>
              </c:layout>
              <c:tx>
                <c:rich>
                  <a:bodyPr/>
                  <a:lstStyle/>
                  <a:p>
                    <a:r>
                      <a:rPr lang="en-US" dirty="0" smtClean="0"/>
                      <a:t>PepsiCo, 27.5%</a:t>
                    </a:r>
                    <a:endParaRPr lang="en-US" dirty="0"/>
                  </a:p>
                </c:rich>
              </c:tx>
              <c:showLegendKey val="0"/>
              <c:showVal val="1"/>
              <c:showCatName val="1"/>
              <c:showSerName val="1"/>
              <c:showPercent val="0"/>
              <c:showBubbleSize val="0"/>
              <c:extLst>
                <c:ext xmlns:c15="http://schemas.microsoft.com/office/drawing/2012/chart" uri="{CE6537A1-D6FC-4f65-9D91-7224C49458BB}"/>
              </c:extLst>
            </c:dLbl>
            <c:dLbl>
              <c:idx val="2"/>
              <c:tx>
                <c:rich>
                  <a:bodyPr/>
                  <a:lstStyle/>
                  <a:p>
                    <a:r>
                      <a:rPr lang="en-US" dirty="0" err="1"/>
                      <a:t>Dr</a:t>
                    </a:r>
                    <a:r>
                      <a:rPr lang="en-US" dirty="0"/>
                      <a:t> Pepper Snapple Group </a:t>
                    </a:r>
                    <a:r>
                      <a:rPr lang="en-US" dirty="0" err="1"/>
                      <a:t>Inc</a:t>
                    </a:r>
                    <a:r>
                      <a:rPr lang="en-US"/>
                      <a:t>, </a:t>
                    </a:r>
                    <a:r>
                      <a:rPr lang="en-US" smtClean="0"/>
                      <a:t>17.1%</a:t>
                    </a:r>
                    <a:endParaRPr lang="en-US"/>
                  </a:p>
                </c:rich>
              </c:tx>
              <c:showLegendKey val="0"/>
              <c:showVal val="1"/>
              <c:showCatName val="1"/>
              <c:showSerName val="1"/>
              <c:showPercent val="0"/>
              <c:showBubbleSize val="0"/>
              <c:extLst>
                <c:ext xmlns:c15="http://schemas.microsoft.com/office/drawing/2012/chart" uri="{CE6537A1-D6FC-4f65-9D91-7224C49458BB}"/>
              </c:extLst>
            </c:dLbl>
            <c:dLbl>
              <c:idx val="3"/>
              <c:tx>
                <c:rich>
                  <a:bodyPr/>
                  <a:lstStyle/>
                  <a:p>
                    <a:r>
                      <a:rPr lang="en-US" dirty="0" err="1">
                        <a:solidFill>
                          <a:srgbClr val="000000"/>
                        </a:solidFill>
                      </a:rPr>
                      <a:t>Cott</a:t>
                    </a:r>
                    <a:r>
                      <a:rPr lang="en-US" dirty="0">
                        <a:solidFill>
                          <a:srgbClr val="000000"/>
                        </a:solidFill>
                      </a:rPr>
                      <a:t>, </a:t>
                    </a:r>
                    <a:r>
                      <a:rPr lang="en-US" dirty="0" smtClean="0">
                        <a:solidFill>
                          <a:srgbClr val="000000"/>
                        </a:solidFill>
                      </a:rPr>
                      <a:t>4.2%</a:t>
                    </a:r>
                    <a:endParaRPr lang="en-US" dirty="0">
                      <a:solidFill>
                        <a:srgbClr val="000000"/>
                      </a:solidFill>
                    </a:endParaRPr>
                  </a:p>
                </c:rich>
              </c:tx>
              <c:showLegendKey val="0"/>
              <c:showVal val="1"/>
              <c:showCatName val="1"/>
              <c:showSerName val="1"/>
              <c:showPercent val="0"/>
              <c:showBubbleSize val="0"/>
              <c:extLst>
                <c:ext xmlns:c15="http://schemas.microsoft.com/office/drawing/2012/chart" uri="{CE6537A1-D6FC-4f65-9D91-7224C49458BB}"/>
              </c:extLst>
            </c:dLbl>
            <c:dLbl>
              <c:idx val="4"/>
              <c:tx>
                <c:rich>
                  <a:bodyPr/>
                  <a:lstStyle/>
                  <a:p>
                    <a:r>
                      <a:rPr lang="en-US" dirty="0">
                        <a:solidFill>
                          <a:schemeClr val="tx1"/>
                        </a:solidFill>
                      </a:rPr>
                      <a:t>National </a:t>
                    </a:r>
                    <a:r>
                      <a:rPr lang="en-US" dirty="0" smtClean="0">
                        <a:solidFill>
                          <a:schemeClr val="tx1"/>
                        </a:solidFill>
                      </a:rPr>
                      <a:t>Bev.</a:t>
                    </a:r>
                    <a:r>
                      <a:rPr lang="en-US" baseline="0" dirty="0" smtClean="0">
                        <a:solidFill>
                          <a:schemeClr val="tx1"/>
                        </a:solidFill>
                      </a:rPr>
                      <a:t> Co</a:t>
                    </a:r>
                    <a:r>
                      <a:rPr lang="en-US" dirty="0" smtClean="0">
                        <a:solidFill>
                          <a:schemeClr val="tx1"/>
                        </a:solidFill>
                      </a:rPr>
                      <a:t>, 2.9%</a:t>
                    </a:r>
                    <a:endParaRPr lang="en-US" dirty="0">
                      <a:solidFill>
                        <a:schemeClr val="tx1"/>
                      </a:solidFill>
                    </a:endParaRPr>
                  </a:p>
                </c:rich>
              </c:tx>
              <c:showLegendKey val="0"/>
              <c:showVal val="1"/>
              <c:showCatName val="1"/>
              <c:showSerName val="1"/>
              <c:showPercent val="0"/>
              <c:showBubbleSize val="0"/>
              <c:extLst>
                <c:ext xmlns:c15="http://schemas.microsoft.com/office/drawing/2012/chart" uri="{CE6537A1-D6FC-4f65-9D91-7224C49458BB}"/>
              </c:extLst>
            </c:dLbl>
            <c:dLbl>
              <c:idx val="5"/>
              <c:tx>
                <c:rich>
                  <a:bodyPr/>
                  <a:lstStyle/>
                  <a:p>
                    <a:r>
                      <a:rPr lang="en-US"/>
                      <a:t>Other, </a:t>
                    </a:r>
                    <a:r>
                      <a:rPr lang="en-US" smtClean="0"/>
                      <a:t>6%</a:t>
                    </a:r>
                    <a:endParaRPr lang="en-US"/>
                  </a:p>
                </c:rich>
              </c:tx>
              <c:showLegendKey val="0"/>
              <c:showVal val="1"/>
              <c:showCatName val="1"/>
              <c:showSerName val="1"/>
              <c:showPercent val="0"/>
              <c:showBubbleSize val="0"/>
              <c:extLst>
                <c:ext xmlns:c15="http://schemas.microsoft.com/office/drawing/2012/chart" uri="{CE6537A1-D6FC-4f65-9D91-7224C49458BB}"/>
              </c:extLst>
            </c:dLbl>
            <c:spPr>
              <a:noFill/>
              <a:ln>
                <a:noFill/>
              </a:ln>
              <a:effectLst/>
            </c:spPr>
            <c:txPr>
              <a:bodyPr/>
              <a:lstStyle/>
              <a:p>
                <a:pPr>
                  <a:defRPr>
                    <a:solidFill>
                      <a:schemeClr val="bg1"/>
                    </a:solidFill>
                  </a:defRPr>
                </a:pPr>
                <a:endParaRPr lang="en-US"/>
              </a:p>
            </c:txPr>
            <c:showLegendKey val="0"/>
            <c:showVal val="1"/>
            <c:showCatName val="1"/>
            <c:showSerName val="1"/>
            <c:showPercent val="0"/>
            <c:showBubbleSize val="0"/>
            <c:showLeaderLines val="1"/>
            <c:extLst>
              <c:ext xmlns:c15="http://schemas.microsoft.com/office/drawing/2012/chart" uri="{CE6537A1-D6FC-4f65-9D91-7224C49458BB}"/>
            </c:extLst>
          </c:dLbls>
          <c:cat>
            <c:strRef>
              <c:f>'Market Share'!$A$14:$A$19</c:f>
              <c:strCache>
                <c:ptCount val="6"/>
                <c:pt idx="0">
                  <c:v>Coca-Cola Co, The</c:v>
                </c:pt>
                <c:pt idx="1">
                  <c:v>PepsiCo Inc</c:v>
                </c:pt>
                <c:pt idx="2">
                  <c:v>Dr Pepper Snapple Group Inc</c:v>
                </c:pt>
                <c:pt idx="3">
                  <c:v>Cott</c:v>
                </c:pt>
                <c:pt idx="4">
                  <c:v>National Beverage Corp</c:v>
                </c:pt>
                <c:pt idx="5">
                  <c:v>Other</c:v>
                </c:pt>
              </c:strCache>
            </c:strRef>
          </c:cat>
          <c:val>
            <c:numRef>
              <c:f>'Market Share'!$B$14:$B$19</c:f>
              <c:numCache>
                <c:formatCode>General</c:formatCode>
                <c:ptCount val="6"/>
                <c:pt idx="0">
                  <c:v>42.3</c:v>
                </c:pt>
                <c:pt idx="1">
                  <c:v>27.5</c:v>
                </c:pt>
                <c:pt idx="2">
                  <c:v>17.100000000000001</c:v>
                </c:pt>
                <c:pt idx="3">
                  <c:v>4.2</c:v>
                </c:pt>
                <c:pt idx="4">
                  <c:v>2.9</c:v>
                </c:pt>
                <c:pt idx="5">
                  <c:v>5.9999999999999849</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15-second Ads</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'Time for Ads'!$B$2:$B$15</c:f>
              <c:strCache>
                <c:ptCount val="14"/>
                <c:pt idx="0">
                  <c:v>7 Up</c:v>
                </c:pt>
                <c:pt idx="1">
                  <c:v>7 Up Ten</c:v>
                </c:pt>
                <c:pt idx="2">
                  <c:v>Coca-Cola Classic</c:v>
                </c:pt>
                <c:pt idx="3">
                  <c:v>Coke Zero</c:v>
                </c:pt>
                <c:pt idx="4">
                  <c:v>Diet Coke</c:v>
                </c:pt>
                <c:pt idx="5">
                  <c:v>Diet Dr. Pepper</c:v>
                </c:pt>
                <c:pt idx="6">
                  <c:v>Dr. Pepper</c:v>
                </c:pt>
                <c:pt idx="7">
                  <c:v>Dr. Pepper 10</c:v>
                </c:pt>
                <c:pt idx="8">
                  <c:v>Mountain Dew</c:v>
                </c:pt>
                <c:pt idx="9">
                  <c:v>Mountain Dew Kick Start</c:v>
                </c:pt>
                <c:pt idx="10">
                  <c:v>Pepsi </c:v>
                </c:pt>
                <c:pt idx="11">
                  <c:v>Pepsi Wild Cherry</c:v>
                </c:pt>
                <c:pt idx="12">
                  <c:v>Pepsi (Various)</c:v>
                </c:pt>
                <c:pt idx="13">
                  <c:v>Sprite 6 Mix</c:v>
                </c:pt>
              </c:strCache>
            </c:strRef>
          </c:cat>
          <c:val>
            <c:numRef>
              <c:f>'Time for Ads'!$C$2:$C$15</c:f>
              <c:numCache>
                <c:formatCode>General</c:formatCode>
                <c:ptCount val="14"/>
                <c:pt idx="0">
                  <c:v>16</c:v>
                </c:pt>
                <c:pt idx="1">
                  <c:v>19</c:v>
                </c:pt>
                <c:pt idx="2">
                  <c:v>76</c:v>
                </c:pt>
                <c:pt idx="3">
                  <c:v>1</c:v>
                </c:pt>
                <c:pt idx="4">
                  <c:v>13</c:v>
                </c:pt>
                <c:pt idx="5">
                  <c:v>20</c:v>
                </c:pt>
                <c:pt idx="6">
                  <c:v>31</c:v>
                </c:pt>
                <c:pt idx="7">
                  <c:v>4</c:v>
                </c:pt>
                <c:pt idx="8">
                  <c:v>10</c:v>
                </c:pt>
                <c:pt idx="9">
                  <c:v>10</c:v>
                </c:pt>
                <c:pt idx="10">
                  <c:v>40</c:v>
                </c:pt>
                <c:pt idx="11">
                  <c:v>1</c:v>
                </c:pt>
                <c:pt idx="12">
                  <c:v>10</c:v>
                </c:pt>
                <c:pt idx="13">
                  <c:v>2</c:v>
                </c:pt>
              </c:numCache>
            </c:numRef>
          </c:val>
        </c:ser>
        <c:dLbls>
          <c:showLegendKey val="0"/>
          <c:showVal val="0"/>
          <c:showCatName val="0"/>
          <c:showSerName val="0"/>
          <c:showPercent val="0"/>
          <c:showBubbleSize val="0"/>
        </c:dLbls>
        <c:gapWidth val="219"/>
        <c:overlap val="-27"/>
        <c:axId val="260632480"/>
        <c:axId val="260633040"/>
      </c:barChart>
      <c:catAx>
        <c:axId val="2606324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330" dirty="0" smtClean="0"/>
                  <a:t>Soft Drink Products</a:t>
                </a:r>
                <a:endParaRPr lang="en-US" sz="133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60633040"/>
        <c:crosses val="autoZero"/>
        <c:auto val="1"/>
        <c:lblAlgn val="ctr"/>
        <c:lblOffset val="100"/>
        <c:noMultiLvlLbl val="0"/>
      </c:catAx>
      <c:valAx>
        <c:axId val="260633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a:t>Frequency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0632480"/>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Position of Ads within the Break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numRef>
              <c:f>Sheet2!$A$2:$A$12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Sheet2!$B$2:$B$12</c:f>
              <c:numCache>
                <c:formatCode>General</c:formatCode>
                <c:ptCount val="11"/>
                <c:pt idx="0">
                  <c:v>282</c:v>
                </c:pt>
                <c:pt idx="1">
                  <c:v>187</c:v>
                </c:pt>
                <c:pt idx="2">
                  <c:v>181</c:v>
                </c:pt>
                <c:pt idx="3">
                  <c:v>177</c:v>
                </c:pt>
                <c:pt idx="4">
                  <c:v>141</c:v>
                </c:pt>
                <c:pt idx="5">
                  <c:v>82</c:v>
                </c:pt>
                <c:pt idx="6">
                  <c:v>28</c:v>
                </c:pt>
                <c:pt idx="7">
                  <c:v>9</c:v>
                </c:pt>
                <c:pt idx="8">
                  <c:v>4</c:v>
                </c:pt>
                <c:pt idx="9">
                  <c:v>0</c:v>
                </c:pt>
                <c:pt idx="10">
                  <c:v>1</c:v>
                </c:pt>
              </c:numCache>
            </c:numRef>
          </c:val>
        </c:ser>
        <c:dLbls>
          <c:showLegendKey val="0"/>
          <c:showVal val="0"/>
          <c:showCatName val="0"/>
          <c:showSerName val="0"/>
          <c:showPercent val="0"/>
          <c:showBubbleSize val="0"/>
        </c:dLbls>
        <c:gapWidth val="182"/>
        <c:axId val="260635280"/>
        <c:axId val="260635840"/>
      </c:barChart>
      <c:catAx>
        <c:axId val="260635280"/>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Position of Ad</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0635840"/>
        <c:crosses val="autoZero"/>
        <c:auto val="1"/>
        <c:lblAlgn val="ctr"/>
        <c:lblOffset val="100"/>
        <c:noMultiLvlLbl val="0"/>
      </c:catAx>
      <c:valAx>
        <c:axId val="260635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Frequency of Occurence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0635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Number of Ads in Commercial Breaks</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C00000"/>
            </a:solidFill>
            <a:ln>
              <a:noFill/>
            </a:ln>
            <a:effectLst/>
          </c:spPr>
          <c:invertIfNegative val="0"/>
          <c:cat>
            <c:numRef>
              <c:f>'# Ads in Break'!$A$2:$A$15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 Ads in Break'!$B$2:$B$15</c:f>
              <c:numCache>
                <c:formatCode>General</c:formatCode>
                <c:ptCount val="14"/>
                <c:pt idx="0">
                  <c:v>2</c:v>
                </c:pt>
                <c:pt idx="1">
                  <c:v>1</c:v>
                </c:pt>
                <c:pt idx="2">
                  <c:v>12</c:v>
                </c:pt>
                <c:pt idx="3">
                  <c:v>58</c:v>
                </c:pt>
                <c:pt idx="4">
                  <c:v>132</c:v>
                </c:pt>
                <c:pt idx="5">
                  <c:v>209</c:v>
                </c:pt>
                <c:pt idx="6">
                  <c:v>249</c:v>
                </c:pt>
                <c:pt idx="7">
                  <c:v>187</c:v>
                </c:pt>
                <c:pt idx="8">
                  <c:v>117</c:v>
                </c:pt>
                <c:pt idx="9">
                  <c:v>75</c:v>
                </c:pt>
                <c:pt idx="10">
                  <c:v>32</c:v>
                </c:pt>
                <c:pt idx="11">
                  <c:v>9</c:v>
                </c:pt>
                <c:pt idx="12">
                  <c:v>5</c:v>
                </c:pt>
                <c:pt idx="13">
                  <c:v>4</c:v>
                </c:pt>
              </c:numCache>
            </c:numRef>
          </c:val>
        </c:ser>
        <c:dLbls>
          <c:showLegendKey val="0"/>
          <c:showVal val="0"/>
          <c:showCatName val="0"/>
          <c:showSerName val="0"/>
          <c:showPercent val="0"/>
          <c:showBubbleSize val="0"/>
        </c:dLbls>
        <c:gapWidth val="182"/>
        <c:axId val="262775792"/>
        <c:axId val="262776352"/>
      </c:barChart>
      <c:catAx>
        <c:axId val="262775792"/>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Number</a:t>
                </a:r>
                <a:r>
                  <a:rPr lang="en-US" sz="1400" baseline="0"/>
                  <a:t> of Ads</a:t>
                </a:r>
                <a:endParaRPr lang="en-US" sz="140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2776352"/>
        <c:crosses val="autoZero"/>
        <c:auto val="1"/>
        <c:lblAlgn val="ctr"/>
        <c:lblOffset val="100"/>
        <c:noMultiLvlLbl val="0"/>
      </c:catAx>
      <c:valAx>
        <c:axId val="2627763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Frequency of Occurrence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2775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Z</c:v>
                </c:pt>
              </c:strCache>
            </c:strRef>
          </c:tx>
          <c:spPr>
            <a:ln w="25400" cap="flat" cmpd="dbl" algn="ctr">
              <a:noFill/>
              <a:round/>
            </a:ln>
            <a:effectLst/>
          </c:spPr>
          <c:marker>
            <c:symbol val="circle"/>
            <c:size val="6"/>
            <c:spPr>
              <a:noFill/>
              <a:ln w="34925" cap="flat" cmpd="dbl" algn="ctr">
                <a:solidFill>
                  <a:schemeClr val="accent1">
                    <a:lumMod val="75000"/>
                    <a:alpha val="70000"/>
                  </a:schemeClr>
                </a:solidFill>
                <a:round/>
              </a:ln>
              <a:effectLst/>
            </c:spPr>
          </c:marker>
          <c:xVal>
            <c:numRef>
              <c:f>Sheet1!$D$2:$D$1095</c:f>
              <c:numCache>
                <c:formatCode>General</c:formatCode>
                <c:ptCount val="1094"/>
                <c:pt idx="0">
                  <c:v>1</c:v>
                </c:pt>
                <c:pt idx="1">
                  <c:v>1</c:v>
                </c:pt>
                <c:pt idx="2">
                  <c:v>1</c:v>
                </c:pt>
                <c:pt idx="3">
                  <c:v>1</c:v>
                </c:pt>
                <c:pt idx="4">
                  <c:v>1</c:v>
                </c:pt>
                <c:pt idx="5">
                  <c:v>1</c:v>
                </c:pt>
                <c:pt idx="6">
                  <c:v>1</c:v>
                </c:pt>
                <c:pt idx="7">
                  <c:v>1</c:v>
                </c:pt>
                <c:pt idx="8">
                  <c:v>1</c:v>
                </c:pt>
                <c:pt idx="9">
                  <c:v>1</c:v>
                </c:pt>
                <c:pt idx="10">
                  <c:v>2</c:v>
                </c:pt>
                <c:pt idx="11">
                  <c:v>2</c:v>
                </c:pt>
                <c:pt idx="12">
                  <c:v>2</c:v>
                </c:pt>
                <c:pt idx="13">
                  <c:v>2</c:v>
                </c:pt>
                <c:pt idx="14">
                  <c:v>3</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3</c:v>
                </c:pt>
                <c:pt idx="52">
                  <c:v>3</c:v>
                </c:pt>
                <c:pt idx="53">
                  <c:v>3</c:v>
                </c:pt>
                <c:pt idx="54">
                  <c:v>3</c:v>
                </c:pt>
                <c:pt idx="55">
                  <c:v>3</c:v>
                </c:pt>
                <c:pt idx="56">
                  <c:v>3</c:v>
                </c:pt>
                <c:pt idx="57">
                  <c:v>3</c:v>
                </c:pt>
                <c:pt idx="58">
                  <c:v>3</c:v>
                </c:pt>
                <c:pt idx="59">
                  <c:v>3</c:v>
                </c:pt>
                <c:pt idx="60">
                  <c:v>3</c:v>
                </c:pt>
                <c:pt idx="61">
                  <c:v>3</c:v>
                </c:pt>
                <c:pt idx="62">
                  <c:v>3</c:v>
                </c:pt>
                <c:pt idx="63">
                  <c:v>3</c:v>
                </c:pt>
                <c:pt idx="64">
                  <c:v>3</c:v>
                </c:pt>
                <c:pt idx="65">
                  <c:v>3</c:v>
                </c:pt>
                <c:pt idx="66">
                  <c:v>3</c:v>
                </c:pt>
                <c:pt idx="67">
                  <c:v>3</c:v>
                </c:pt>
                <c:pt idx="68">
                  <c:v>4</c:v>
                </c:pt>
                <c:pt idx="69">
                  <c:v>4</c:v>
                </c:pt>
                <c:pt idx="70">
                  <c:v>4</c:v>
                </c:pt>
                <c:pt idx="71">
                  <c:v>4</c:v>
                </c:pt>
                <c:pt idx="72">
                  <c:v>4</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2</c:v>
                </c:pt>
                <c:pt idx="121">
                  <c:v>2</c:v>
                </c:pt>
                <c:pt idx="122">
                  <c:v>2</c:v>
                </c:pt>
                <c:pt idx="123">
                  <c:v>2</c:v>
                </c:pt>
                <c:pt idx="124">
                  <c:v>2</c:v>
                </c:pt>
                <c:pt idx="125">
                  <c:v>2</c:v>
                </c:pt>
                <c:pt idx="126">
                  <c:v>2</c:v>
                </c:pt>
                <c:pt idx="127">
                  <c:v>2</c:v>
                </c:pt>
                <c:pt idx="128">
                  <c:v>2</c:v>
                </c:pt>
                <c:pt idx="129">
                  <c:v>2</c:v>
                </c:pt>
                <c:pt idx="130">
                  <c:v>2</c:v>
                </c:pt>
                <c:pt idx="131">
                  <c:v>2</c:v>
                </c:pt>
                <c:pt idx="132">
                  <c:v>2</c:v>
                </c:pt>
                <c:pt idx="133">
                  <c:v>2</c:v>
                </c:pt>
                <c:pt idx="134">
                  <c:v>2</c:v>
                </c:pt>
                <c:pt idx="135">
                  <c:v>2</c:v>
                </c:pt>
                <c:pt idx="136">
                  <c:v>2</c:v>
                </c:pt>
                <c:pt idx="137">
                  <c:v>2</c:v>
                </c:pt>
                <c:pt idx="138">
                  <c:v>2</c:v>
                </c:pt>
                <c:pt idx="139">
                  <c:v>2</c:v>
                </c:pt>
                <c:pt idx="140">
                  <c:v>2</c:v>
                </c:pt>
                <c:pt idx="141">
                  <c:v>2</c:v>
                </c:pt>
                <c:pt idx="142">
                  <c:v>2</c:v>
                </c:pt>
                <c:pt idx="143">
                  <c:v>2</c:v>
                </c:pt>
                <c:pt idx="144">
                  <c:v>2</c:v>
                </c:pt>
                <c:pt idx="145">
                  <c:v>2</c:v>
                </c:pt>
                <c:pt idx="146">
                  <c:v>2</c:v>
                </c:pt>
                <c:pt idx="147">
                  <c:v>3</c:v>
                </c:pt>
                <c:pt idx="148">
                  <c:v>3</c:v>
                </c:pt>
                <c:pt idx="149">
                  <c:v>3</c:v>
                </c:pt>
                <c:pt idx="150">
                  <c:v>3</c:v>
                </c:pt>
                <c:pt idx="151">
                  <c:v>3</c:v>
                </c:pt>
                <c:pt idx="152">
                  <c:v>3</c:v>
                </c:pt>
                <c:pt idx="153">
                  <c:v>3</c:v>
                </c:pt>
                <c:pt idx="154">
                  <c:v>3</c:v>
                </c:pt>
                <c:pt idx="155">
                  <c:v>3</c:v>
                </c:pt>
                <c:pt idx="156">
                  <c:v>3</c:v>
                </c:pt>
                <c:pt idx="157">
                  <c:v>3</c:v>
                </c:pt>
                <c:pt idx="158">
                  <c:v>3</c:v>
                </c:pt>
                <c:pt idx="159">
                  <c:v>3</c:v>
                </c:pt>
                <c:pt idx="160">
                  <c:v>3</c:v>
                </c:pt>
                <c:pt idx="161">
                  <c:v>3</c:v>
                </c:pt>
                <c:pt idx="162">
                  <c:v>3</c:v>
                </c:pt>
                <c:pt idx="163">
                  <c:v>3</c:v>
                </c:pt>
                <c:pt idx="164">
                  <c:v>3</c:v>
                </c:pt>
                <c:pt idx="165">
                  <c:v>3</c:v>
                </c:pt>
                <c:pt idx="166">
                  <c:v>3</c:v>
                </c:pt>
                <c:pt idx="167">
                  <c:v>3</c:v>
                </c:pt>
                <c:pt idx="168">
                  <c:v>4</c:v>
                </c:pt>
                <c:pt idx="169">
                  <c:v>4</c:v>
                </c:pt>
                <c:pt idx="170">
                  <c:v>4</c:v>
                </c:pt>
                <c:pt idx="171">
                  <c:v>4</c:v>
                </c:pt>
                <c:pt idx="172">
                  <c:v>4</c:v>
                </c:pt>
                <c:pt idx="173">
                  <c:v>4</c:v>
                </c:pt>
                <c:pt idx="174">
                  <c:v>4</c:v>
                </c:pt>
                <c:pt idx="175">
                  <c:v>4</c:v>
                </c:pt>
                <c:pt idx="176">
                  <c:v>4</c:v>
                </c:pt>
                <c:pt idx="177">
                  <c:v>4</c:v>
                </c:pt>
                <c:pt idx="178">
                  <c:v>4</c:v>
                </c:pt>
                <c:pt idx="179">
                  <c:v>4</c:v>
                </c:pt>
                <c:pt idx="180">
                  <c:v>4</c:v>
                </c:pt>
                <c:pt idx="181">
                  <c:v>4</c:v>
                </c:pt>
                <c:pt idx="182">
                  <c:v>4</c:v>
                </c:pt>
                <c:pt idx="183">
                  <c:v>4</c:v>
                </c:pt>
                <c:pt idx="184">
                  <c:v>4</c:v>
                </c:pt>
                <c:pt idx="185">
                  <c:v>4</c:v>
                </c:pt>
                <c:pt idx="186">
                  <c:v>4</c:v>
                </c:pt>
                <c:pt idx="187">
                  <c:v>4</c:v>
                </c:pt>
                <c:pt idx="188">
                  <c:v>4</c:v>
                </c:pt>
                <c:pt idx="189">
                  <c:v>4</c:v>
                </c:pt>
                <c:pt idx="190">
                  <c:v>4</c:v>
                </c:pt>
                <c:pt idx="191">
                  <c:v>4</c:v>
                </c:pt>
                <c:pt idx="192">
                  <c:v>4</c:v>
                </c:pt>
                <c:pt idx="193">
                  <c:v>4</c:v>
                </c:pt>
                <c:pt idx="194">
                  <c:v>4</c:v>
                </c:pt>
                <c:pt idx="195">
                  <c:v>4</c:v>
                </c:pt>
                <c:pt idx="196">
                  <c:v>4</c:v>
                </c:pt>
                <c:pt idx="197">
                  <c:v>4</c:v>
                </c:pt>
                <c:pt idx="198">
                  <c:v>4</c:v>
                </c:pt>
                <c:pt idx="199">
                  <c:v>4</c:v>
                </c:pt>
                <c:pt idx="200">
                  <c:v>4</c:v>
                </c:pt>
                <c:pt idx="201">
                  <c:v>5</c:v>
                </c:pt>
                <c:pt idx="202">
                  <c:v>5</c:v>
                </c:pt>
                <c:pt idx="203">
                  <c:v>5</c:v>
                </c:pt>
                <c:pt idx="204">
                  <c:v>5</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2</c:v>
                </c:pt>
                <c:pt idx="248">
                  <c:v>2</c:v>
                </c:pt>
                <c:pt idx="249">
                  <c:v>2</c:v>
                </c:pt>
                <c:pt idx="250">
                  <c:v>2</c:v>
                </c:pt>
                <c:pt idx="251">
                  <c:v>2</c:v>
                </c:pt>
                <c:pt idx="252">
                  <c:v>2</c:v>
                </c:pt>
                <c:pt idx="253">
                  <c:v>2</c:v>
                </c:pt>
                <c:pt idx="254">
                  <c:v>2</c:v>
                </c:pt>
                <c:pt idx="255">
                  <c:v>2</c:v>
                </c:pt>
                <c:pt idx="256">
                  <c:v>2</c:v>
                </c:pt>
                <c:pt idx="257">
                  <c:v>2</c:v>
                </c:pt>
                <c:pt idx="258">
                  <c:v>2</c:v>
                </c:pt>
                <c:pt idx="259">
                  <c:v>2</c:v>
                </c:pt>
                <c:pt idx="260">
                  <c:v>2</c:v>
                </c:pt>
                <c:pt idx="261">
                  <c:v>2</c:v>
                </c:pt>
                <c:pt idx="262">
                  <c:v>2</c:v>
                </c:pt>
                <c:pt idx="263">
                  <c:v>2</c:v>
                </c:pt>
                <c:pt idx="264">
                  <c:v>2</c:v>
                </c:pt>
                <c:pt idx="265">
                  <c:v>2</c:v>
                </c:pt>
                <c:pt idx="266">
                  <c:v>2</c:v>
                </c:pt>
                <c:pt idx="267">
                  <c:v>2</c:v>
                </c:pt>
                <c:pt idx="268">
                  <c:v>2</c:v>
                </c:pt>
                <c:pt idx="269">
                  <c:v>2</c:v>
                </c:pt>
                <c:pt idx="270">
                  <c:v>2</c:v>
                </c:pt>
                <c:pt idx="271">
                  <c:v>2</c:v>
                </c:pt>
                <c:pt idx="272">
                  <c:v>2</c:v>
                </c:pt>
                <c:pt idx="273">
                  <c:v>2</c:v>
                </c:pt>
                <c:pt idx="274">
                  <c:v>2</c:v>
                </c:pt>
                <c:pt idx="275">
                  <c:v>2</c:v>
                </c:pt>
                <c:pt idx="276">
                  <c:v>2</c:v>
                </c:pt>
                <c:pt idx="277">
                  <c:v>2</c:v>
                </c:pt>
                <c:pt idx="278">
                  <c:v>2</c:v>
                </c:pt>
                <c:pt idx="279">
                  <c:v>2</c:v>
                </c:pt>
                <c:pt idx="280">
                  <c:v>2</c:v>
                </c:pt>
                <c:pt idx="281">
                  <c:v>2</c:v>
                </c:pt>
                <c:pt idx="282">
                  <c:v>2</c:v>
                </c:pt>
                <c:pt idx="283">
                  <c:v>2</c:v>
                </c:pt>
                <c:pt idx="284">
                  <c:v>2</c:v>
                </c:pt>
                <c:pt idx="285">
                  <c:v>2</c:v>
                </c:pt>
                <c:pt idx="286">
                  <c:v>2</c:v>
                </c:pt>
                <c:pt idx="287">
                  <c:v>2</c:v>
                </c:pt>
                <c:pt idx="288">
                  <c:v>2</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3</c:v>
                </c:pt>
                <c:pt idx="327">
                  <c:v>3</c:v>
                </c:pt>
                <c:pt idx="328">
                  <c:v>3</c:v>
                </c:pt>
                <c:pt idx="329">
                  <c:v>3</c:v>
                </c:pt>
                <c:pt idx="330">
                  <c:v>3</c:v>
                </c:pt>
                <c:pt idx="331">
                  <c:v>3</c:v>
                </c:pt>
                <c:pt idx="332">
                  <c:v>3</c:v>
                </c:pt>
                <c:pt idx="333">
                  <c:v>4</c:v>
                </c:pt>
                <c:pt idx="334">
                  <c:v>4</c:v>
                </c:pt>
                <c:pt idx="335">
                  <c:v>4</c:v>
                </c:pt>
                <c:pt idx="336">
                  <c:v>4</c:v>
                </c:pt>
                <c:pt idx="337">
                  <c:v>4</c:v>
                </c:pt>
                <c:pt idx="338">
                  <c:v>4</c:v>
                </c:pt>
                <c:pt idx="339">
                  <c:v>4</c:v>
                </c:pt>
                <c:pt idx="340">
                  <c:v>4</c:v>
                </c:pt>
                <c:pt idx="341">
                  <c:v>4</c:v>
                </c:pt>
                <c:pt idx="342">
                  <c:v>4</c:v>
                </c:pt>
                <c:pt idx="343">
                  <c:v>4</c:v>
                </c:pt>
                <c:pt idx="344">
                  <c:v>4</c:v>
                </c:pt>
                <c:pt idx="345">
                  <c:v>4</c:v>
                </c:pt>
                <c:pt idx="346">
                  <c:v>4</c:v>
                </c:pt>
                <c:pt idx="347">
                  <c:v>4</c:v>
                </c:pt>
                <c:pt idx="348">
                  <c:v>4</c:v>
                </c:pt>
                <c:pt idx="349">
                  <c:v>4</c:v>
                </c:pt>
                <c:pt idx="350">
                  <c:v>4</c:v>
                </c:pt>
                <c:pt idx="351">
                  <c:v>4</c:v>
                </c:pt>
                <c:pt idx="352">
                  <c:v>4</c:v>
                </c:pt>
                <c:pt idx="353">
                  <c:v>4</c:v>
                </c:pt>
                <c:pt idx="354">
                  <c:v>4</c:v>
                </c:pt>
                <c:pt idx="355">
                  <c:v>4</c:v>
                </c:pt>
                <c:pt idx="356">
                  <c:v>4</c:v>
                </c:pt>
                <c:pt idx="357">
                  <c:v>4</c:v>
                </c:pt>
                <c:pt idx="358">
                  <c:v>4</c:v>
                </c:pt>
                <c:pt idx="359">
                  <c:v>4</c:v>
                </c:pt>
                <c:pt idx="360">
                  <c:v>4</c:v>
                </c:pt>
                <c:pt idx="361">
                  <c:v>4</c:v>
                </c:pt>
                <c:pt idx="362">
                  <c:v>4</c:v>
                </c:pt>
                <c:pt idx="363">
                  <c:v>4</c:v>
                </c:pt>
                <c:pt idx="364">
                  <c:v>4</c:v>
                </c:pt>
                <c:pt idx="365">
                  <c:v>4</c:v>
                </c:pt>
                <c:pt idx="366">
                  <c:v>4</c:v>
                </c:pt>
                <c:pt idx="367">
                  <c:v>4</c:v>
                </c:pt>
                <c:pt idx="368">
                  <c:v>4</c:v>
                </c:pt>
                <c:pt idx="369">
                  <c:v>4</c:v>
                </c:pt>
                <c:pt idx="370">
                  <c:v>5</c:v>
                </c:pt>
                <c:pt idx="371">
                  <c:v>5</c:v>
                </c:pt>
                <c:pt idx="372">
                  <c:v>5</c:v>
                </c:pt>
                <c:pt idx="373">
                  <c:v>5</c:v>
                </c:pt>
                <c:pt idx="374">
                  <c:v>5</c:v>
                </c:pt>
                <c:pt idx="375">
                  <c:v>5</c:v>
                </c:pt>
                <c:pt idx="376">
                  <c:v>5</c:v>
                </c:pt>
                <c:pt idx="377">
                  <c:v>5</c:v>
                </c:pt>
                <c:pt idx="378">
                  <c:v>5</c:v>
                </c:pt>
                <c:pt idx="379">
                  <c:v>5</c:v>
                </c:pt>
                <c:pt idx="380">
                  <c:v>5</c:v>
                </c:pt>
                <c:pt idx="381">
                  <c:v>5</c:v>
                </c:pt>
                <c:pt idx="382">
                  <c:v>5</c:v>
                </c:pt>
                <c:pt idx="383">
                  <c:v>5</c:v>
                </c:pt>
                <c:pt idx="384">
                  <c:v>5</c:v>
                </c:pt>
                <c:pt idx="385">
                  <c:v>5</c:v>
                </c:pt>
                <c:pt idx="386">
                  <c:v>5</c:v>
                </c:pt>
                <c:pt idx="387">
                  <c:v>5</c:v>
                </c:pt>
                <c:pt idx="388">
                  <c:v>5</c:v>
                </c:pt>
                <c:pt idx="389">
                  <c:v>5</c:v>
                </c:pt>
                <c:pt idx="390">
                  <c:v>5</c:v>
                </c:pt>
                <c:pt idx="391">
                  <c:v>5</c:v>
                </c:pt>
                <c:pt idx="392">
                  <c:v>5</c:v>
                </c:pt>
                <c:pt idx="393">
                  <c:v>5</c:v>
                </c:pt>
                <c:pt idx="394">
                  <c:v>5</c:v>
                </c:pt>
                <c:pt idx="395">
                  <c:v>5</c:v>
                </c:pt>
                <c:pt idx="396">
                  <c:v>5</c:v>
                </c:pt>
                <c:pt idx="397">
                  <c:v>5</c:v>
                </c:pt>
                <c:pt idx="398">
                  <c:v>5</c:v>
                </c:pt>
                <c:pt idx="399">
                  <c:v>5</c:v>
                </c:pt>
                <c:pt idx="400">
                  <c:v>5</c:v>
                </c:pt>
                <c:pt idx="401">
                  <c:v>5</c:v>
                </c:pt>
                <c:pt idx="402">
                  <c:v>5</c:v>
                </c:pt>
                <c:pt idx="403">
                  <c:v>5</c:v>
                </c:pt>
                <c:pt idx="404">
                  <c:v>5</c:v>
                </c:pt>
                <c:pt idx="405">
                  <c:v>5</c:v>
                </c:pt>
                <c:pt idx="406">
                  <c:v>5</c:v>
                </c:pt>
                <c:pt idx="407">
                  <c:v>5</c:v>
                </c:pt>
                <c:pt idx="408">
                  <c:v>5</c:v>
                </c:pt>
                <c:pt idx="409">
                  <c:v>6</c:v>
                </c:pt>
                <c:pt idx="410">
                  <c:v>6</c:v>
                </c:pt>
                <c:pt idx="411">
                  <c:v>6</c:v>
                </c:pt>
                <c:pt idx="412">
                  <c:v>6</c:v>
                </c:pt>
                <c:pt idx="413">
                  <c:v>6</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2</c:v>
                </c:pt>
                <c:pt idx="477">
                  <c:v>2</c:v>
                </c:pt>
                <c:pt idx="478">
                  <c:v>2</c:v>
                </c:pt>
                <c:pt idx="479">
                  <c:v>2</c:v>
                </c:pt>
                <c:pt idx="480">
                  <c:v>2</c:v>
                </c:pt>
                <c:pt idx="481">
                  <c:v>2</c:v>
                </c:pt>
                <c:pt idx="482">
                  <c:v>2</c:v>
                </c:pt>
                <c:pt idx="483">
                  <c:v>2</c:v>
                </c:pt>
                <c:pt idx="484">
                  <c:v>2</c:v>
                </c:pt>
                <c:pt idx="485">
                  <c:v>2</c:v>
                </c:pt>
                <c:pt idx="486">
                  <c:v>2</c:v>
                </c:pt>
                <c:pt idx="487">
                  <c:v>2</c:v>
                </c:pt>
                <c:pt idx="488">
                  <c:v>2</c:v>
                </c:pt>
                <c:pt idx="489">
                  <c:v>2</c:v>
                </c:pt>
                <c:pt idx="490">
                  <c:v>2</c:v>
                </c:pt>
                <c:pt idx="491">
                  <c:v>2</c:v>
                </c:pt>
                <c:pt idx="492">
                  <c:v>2</c:v>
                </c:pt>
                <c:pt idx="493">
                  <c:v>2</c:v>
                </c:pt>
                <c:pt idx="494">
                  <c:v>2</c:v>
                </c:pt>
                <c:pt idx="495">
                  <c:v>2</c:v>
                </c:pt>
                <c:pt idx="496">
                  <c:v>2</c:v>
                </c:pt>
                <c:pt idx="497">
                  <c:v>2</c:v>
                </c:pt>
                <c:pt idx="498">
                  <c:v>2</c:v>
                </c:pt>
                <c:pt idx="499">
                  <c:v>2</c:v>
                </c:pt>
                <c:pt idx="500">
                  <c:v>2</c:v>
                </c:pt>
                <c:pt idx="501">
                  <c:v>2</c:v>
                </c:pt>
                <c:pt idx="502">
                  <c:v>2</c:v>
                </c:pt>
                <c:pt idx="503">
                  <c:v>3</c:v>
                </c:pt>
                <c:pt idx="504">
                  <c:v>3</c:v>
                </c:pt>
                <c:pt idx="505">
                  <c:v>3</c:v>
                </c:pt>
                <c:pt idx="506">
                  <c:v>3</c:v>
                </c:pt>
                <c:pt idx="507">
                  <c:v>3</c:v>
                </c:pt>
                <c:pt idx="508">
                  <c:v>3</c:v>
                </c:pt>
                <c:pt idx="509">
                  <c:v>3</c:v>
                </c:pt>
                <c:pt idx="510">
                  <c:v>3</c:v>
                </c:pt>
                <c:pt idx="511">
                  <c:v>3</c:v>
                </c:pt>
                <c:pt idx="512">
                  <c:v>3</c:v>
                </c:pt>
                <c:pt idx="513">
                  <c:v>3</c:v>
                </c:pt>
                <c:pt idx="514">
                  <c:v>3</c:v>
                </c:pt>
                <c:pt idx="515">
                  <c:v>3</c:v>
                </c:pt>
                <c:pt idx="516">
                  <c:v>3</c:v>
                </c:pt>
                <c:pt idx="517">
                  <c:v>3</c:v>
                </c:pt>
                <c:pt idx="518">
                  <c:v>3</c:v>
                </c:pt>
                <c:pt idx="519">
                  <c:v>3</c:v>
                </c:pt>
                <c:pt idx="520">
                  <c:v>3</c:v>
                </c:pt>
                <c:pt idx="521">
                  <c:v>3</c:v>
                </c:pt>
                <c:pt idx="522">
                  <c:v>3</c:v>
                </c:pt>
                <c:pt idx="523">
                  <c:v>3</c:v>
                </c:pt>
                <c:pt idx="524">
                  <c:v>3</c:v>
                </c:pt>
                <c:pt idx="525">
                  <c:v>3</c:v>
                </c:pt>
                <c:pt idx="526">
                  <c:v>3</c:v>
                </c:pt>
                <c:pt idx="527">
                  <c:v>3</c:v>
                </c:pt>
                <c:pt idx="528">
                  <c:v>3</c:v>
                </c:pt>
                <c:pt idx="529">
                  <c:v>3</c:v>
                </c:pt>
                <c:pt idx="530">
                  <c:v>3</c:v>
                </c:pt>
                <c:pt idx="531">
                  <c:v>3</c:v>
                </c:pt>
                <c:pt idx="532">
                  <c:v>3</c:v>
                </c:pt>
                <c:pt idx="533">
                  <c:v>3</c:v>
                </c:pt>
                <c:pt idx="534">
                  <c:v>4</c:v>
                </c:pt>
                <c:pt idx="535">
                  <c:v>4</c:v>
                </c:pt>
                <c:pt idx="536">
                  <c:v>4</c:v>
                </c:pt>
                <c:pt idx="537">
                  <c:v>4</c:v>
                </c:pt>
                <c:pt idx="538">
                  <c:v>4</c:v>
                </c:pt>
                <c:pt idx="539">
                  <c:v>4</c:v>
                </c:pt>
                <c:pt idx="540">
                  <c:v>4</c:v>
                </c:pt>
                <c:pt idx="541">
                  <c:v>4</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5</c:v>
                </c:pt>
                <c:pt idx="572">
                  <c:v>5</c:v>
                </c:pt>
                <c:pt idx="573">
                  <c:v>5</c:v>
                </c:pt>
                <c:pt idx="574">
                  <c:v>5</c:v>
                </c:pt>
                <c:pt idx="575">
                  <c:v>5</c:v>
                </c:pt>
                <c:pt idx="576">
                  <c:v>5</c:v>
                </c:pt>
                <c:pt idx="577">
                  <c:v>5</c:v>
                </c:pt>
                <c:pt idx="578">
                  <c:v>5</c:v>
                </c:pt>
                <c:pt idx="579">
                  <c:v>5</c:v>
                </c:pt>
                <c:pt idx="580">
                  <c:v>5</c:v>
                </c:pt>
                <c:pt idx="581">
                  <c:v>5</c:v>
                </c:pt>
                <c:pt idx="582">
                  <c:v>5</c:v>
                </c:pt>
                <c:pt idx="583">
                  <c:v>5</c:v>
                </c:pt>
                <c:pt idx="584">
                  <c:v>5</c:v>
                </c:pt>
                <c:pt idx="585">
                  <c:v>5</c:v>
                </c:pt>
                <c:pt idx="586">
                  <c:v>5</c:v>
                </c:pt>
                <c:pt idx="587">
                  <c:v>5</c:v>
                </c:pt>
                <c:pt idx="588">
                  <c:v>5</c:v>
                </c:pt>
                <c:pt idx="589">
                  <c:v>5</c:v>
                </c:pt>
                <c:pt idx="590">
                  <c:v>5</c:v>
                </c:pt>
                <c:pt idx="591">
                  <c:v>5</c:v>
                </c:pt>
                <c:pt idx="592">
                  <c:v>5</c:v>
                </c:pt>
                <c:pt idx="593">
                  <c:v>5</c:v>
                </c:pt>
                <c:pt idx="594">
                  <c:v>5</c:v>
                </c:pt>
                <c:pt idx="595">
                  <c:v>5</c:v>
                </c:pt>
                <c:pt idx="596">
                  <c:v>5</c:v>
                </c:pt>
                <c:pt idx="597">
                  <c:v>5</c:v>
                </c:pt>
                <c:pt idx="598">
                  <c:v>5</c:v>
                </c:pt>
                <c:pt idx="599">
                  <c:v>5</c:v>
                </c:pt>
                <c:pt idx="600">
                  <c:v>5</c:v>
                </c:pt>
                <c:pt idx="601">
                  <c:v>5</c:v>
                </c:pt>
                <c:pt idx="602">
                  <c:v>5</c:v>
                </c:pt>
                <c:pt idx="603">
                  <c:v>5</c:v>
                </c:pt>
                <c:pt idx="604">
                  <c:v>5</c:v>
                </c:pt>
                <c:pt idx="605">
                  <c:v>5</c:v>
                </c:pt>
                <c:pt idx="606">
                  <c:v>5</c:v>
                </c:pt>
                <c:pt idx="607">
                  <c:v>5</c:v>
                </c:pt>
                <c:pt idx="608">
                  <c:v>5</c:v>
                </c:pt>
                <c:pt idx="609">
                  <c:v>5</c:v>
                </c:pt>
                <c:pt idx="610">
                  <c:v>5</c:v>
                </c:pt>
                <c:pt idx="611">
                  <c:v>5</c:v>
                </c:pt>
                <c:pt idx="612">
                  <c:v>5</c:v>
                </c:pt>
                <c:pt idx="613">
                  <c:v>5</c:v>
                </c:pt>
                <c:pt idx="614">
                  <c:v>5</c:v>
                </c:pt>
                <c:pt idx="615">
                  <c:v>5</c:v>
                </c:pt>
                <c:pt idx="616">
                  <c:v>5</c:v>
                </c:pt>
                <c:pt idx="617">
                  <c:v>5</c:v>
                </c:pt>
                <c:pt idx="618">
                  <c:v>5</c:v>
                </c:pt>
                <c:pt idx="619">
                  <c:v>5</c:v>
                </c:pt>
                <c:pt idx="620">
                  <c:v>5</c:v>
                </c:pt>
                <c:pt idx="621">
                  <c:v>6</c:v>
                </c:pt>
                <c:pt idx="622">
                  <c:v>6</c:v>
                </c:pt>
                <c:pt idx="623">
                  <c:v>6</c:v>
                </c:pt>
                <c:pt idx="624">
                  <c:v>6</c:v>
                </c:pt>
                <c:pt idx="625">
                  <c:v>6</c:v>
                </c:pt>
                <c:pt idx="626">
                  <c:v>6</c:v>
                </c:pt>
                <c:pt idx="627">
                  <c:v>6</c:v>
                </c:pt>
                <c:pt idx="628">
                  <c:v>6</c:v>
                </c:pt>
                <c:pt idx="629">
                  <c:v>6</c:v>
                </c:pt>
                <c:pt idx="630">
                  <c:v>6</c:v>
                </c:pt>
                <c:pt idx="631">
                  <c:v>6</c:v>
                </c:pt>
                <c:pt idx="632">
                  <c:v>6</c:v>
                </c:pt>
                <c:pt idx="633">
                  <c:v>6</c:v>
                </c:pt>
                <c:pt idx="634">
                  <c:v>6</c:v>
                </c:pt>
                <c:pt idx="635">
                  <c:v>6</c:v>
                </c:pt>
                <c:pt idx="636">
                  <c:v>6</c:v>
                </c:pt>
                <c:pt idx="637">
                  <c:v>6</c:v>
                </c:pt>
                <c:pt idx="638">
                  <c:v>6</c:v>
                </c:pt>
                <c:pt idx="639">
                  <c:v>6</c:v>
                </c:pt>
                <c:pt idx="640">
                  <c:v>6</c:v>
                </c:pt>
                <c:pt idx="641">
                  <c:v>6</c:v>
                </c:pt>
                <c:pt idx="642">
                  <c:v>6</c:v>
                </c:pt>
                <c:pt idx="643">
                  <c:v>6</c:v>
                </c:pt>
                <c:pt idx="644">
                  <c:v>6</c:v>
                </c:pt>
                <c:pt idx="645">
                  <c:v>6</c:v>
                </c:pt>
                <c:pt idx="646">
                  <c:v>6</c:v>
                </c:pt>
                <c:pt idx="647">
                  <c:v>6</c:v>
                </c:pt>
                <c:pt idx="648">
                  <c:v>6</c:v>
                </c:pt>
                <c:pt idx="649">
                  <c:v>6</c:v>
                </c:pt>
                <c:pt idx="650">
                  <c:v>6</c:v>
                </c:pt>
                <c:pt idx="651">
                  <c:v>6</c:v>
                </c:pt>
                <c:pt idx="652">
                  <c:v>6</c:v>
                </c:pt>
                <c:pt idx="653">
                  <c:v>6</c:v>
                </c:pt>
                <c:pt idx="654">
                  <c:v>6</c:v>
                </c:pt>
                <c:pt idx="655">
                  <c:v>6</c:v>
                </c:pt>
                <c:pt idx="656">
                  <c:v>6</c:v>
                </c:pt>
                <c:pt idx="657">
                  <c:v>6</c:v>
                </c:pt>
                <c:pt idx="658">
                  <c:v>6</c:v>
                </c:pt>
                <c:pt idx="659">
                  <c:v>6</c:v>
                </c:pt>
                <c:pt idx="660">
                  <c:v>6</c:v>
                </c:pt>
                <c:pt idx="661">
                  <c:v>7</c:v>
                </c:pt>
                <c:pt idx="662">
                  <c:v>7</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1</c:v>
                </c:pt>
                <c:pt idx="702">
                  <c:v>2</c:v>
                </c:pt>
                <c:pt idx="703">
                  <c:v>2</c:v>
                </c:pt>
                <c:pt idx="704">
                  <c:v>2</c:v>
                </c:pt>
                <c:pt idx="705">
                  <c:v>2</c:v>
                </c:pt>
                <c:pt idx="706">
                  <c:v>2</c:v>
                </c:pt>
                <c:pt idx="707">
                  <c:v>2</c:v>
                </c:pt>
                <c:pt idx="708">
                  <c:v>2</c:v>
                </c:pt>
                <c:pt idx="709">
                  <c:v>2</c:v>
                </c:pt>
                <c:pt idx="710">
                  <c:v>2</c:v>
                </c:pt>
                <c:pt idx="711">
                  <c:v>2</c:v>
                </c:pt>
                <c:pt idx="712">
                  <c:v>2</c:v>
                </c:pt>
                <c:pt idx="713">
                  <c:v>2</c:v>
                </c:pt>
                <c:pt idx="714">
                  <c:v>2</c:v>
                </c:pt>
                <c:pt idx="715">
                  <c:v>2</c:v>
                </c:pt>
                <c:pt idx="716">
                  <c:v>2</c:v>
                </c:pt>
                <c:pt idx="717">
                  <c:v>2</c:v>
                </c:pt>
                <c:pt idx="718">
                  <c:v>2</c:v>
                </c:pt>
                <c:pt idx="719">
                  <c:v>2</c:v>
                </c:pt>
                <c:pt idx="720">
                  <c:v>2</c:v>
                </c:pt>
                <c:pt idx="721">
                  <c:v>2</c:v>
                </c:pt>
                <c:pt idx="722">
                  <c:v>2</c:v>
                </c:pt>
                <c:pt idx="723">
                  <c:v>2</c:v>
                </c:pt>
                <c:pt idx="724">
                  <c:v>2</c:v>
                </c:pt>
                <c:pt idx="725">
                  <c:v>2</c:v>
                </c:pt>
                <c:pt idx="726">
                  <c:v>2</c:v>
                </c:pt>
                <c:pt idx="727">
                  <c:v>2</c:v>
                </c:pt>
                <c:pt idx="728">
                  <c:v>3</c:v>
                </c:pt>
                <c:pt idx="729">
                  <c:v>3</c:v>
                </c:pt>
                <c:pt idx="730">
                  <c:v>3</c:v>
                </c:pt>
                <c:pt idx="731">
                  <c:v>3</c:v>
                </c:pt>
                <c:pt idx="732">
                  <c:v>3</c:v>
                </c:pt>
                <c:pt idx="733">
                  <c:v>3</c:v>
                </c:pt>
                <c:pt idx="734">
                  <c:v>3</c:v>
                </c:pt>
                <c:pt idx="735">
                  <c:v>3</c:v>
                </c:pt>
                <c:pt idx="736">
                  <c:v>3</c:v>
                </c:pt>
                <c:pt idx="737">
                  <c:v>3</c:v>
                </c:pt>
                <c:pt idx="738">
                  <c:v>3</c:v>
                </c:pt>
                <c:pt idx="739">
                  <c:v>3</c:v>
                </c:pt>
                <c:pt idx="740">
                  <c:v>3</c:v>
                </c:pt>
                <c:pt idx="741">
                  <c:v>3</c:v>
                </c:pt>
                <c:pt idx="742">
                  <c:v>3</c:v>
                </c:pt>
                <c:pt idx="743">
                  <c:v>3</c:v>
                </c:pt>
                <c:pt idx="744">
                  <c:v>3</c:v>
                </c:pt>
                <c:pt idx="745">
                  <c:v>3</c:v>
                </c:pt>
                <c:pt idx="746">
                  <c:v>3</c:v>
                </c:pt>
                <c:pt idx="747">
                  <c:v>3</c:v>
                </c:pt>
                <c:pt idx="748">
                  <c:v>3</c:v>
                </c:pt>
                <c:pt idx="749">
                  <c:v>3</c:v>
                </c:pt>
                <c:pt idx="750">
                  <c:v>3</c:v>
                </c:pt>
                <c:pt idx="751">
                  <c:v>3</c:v>
                </c:pt>
                <c:pt idx="752">
                  <c:v>3</c:v>
                </c:pt>
                <c:pt idx="753">
                  <c:v>3</c:v>
                </c:pt>
                <c:pt idx="754">
                  <c:v>3</c:v>
                </c:pt>
                <c:pt idx="755">
                  <c:v>3</c:v>
                </c:pt>
                <c:pt idx="756">
                  <c:v>3</c:v>
                </c:pt>
                <c:pt idx="757">
                  <c:v>3</c:v>
                </c:pt>
                <c:pt idx="758">
                  <c:v>3</c:v>
                </c:pt>
                <c:pt idx="759">
                  <c:v>3</c:v>
                </c:pt>
                <c:pt idx="760">
                  <c:v>3</c:v>
                </c:pt>
                <c:pt idx="761">
                  <c:v>3</c:v>
                </c:pt>
                <c:pt idx="762">
                  <c:v>3</c:v>
                </c:pt>
                <c:pt idx="763">
                  <c:v>3</c:v>
                </c:pt>
                <c:pt idx="764">
                  <c:v>3</c:v>
                </c:pt>
                <c:pt idx="765">
                  <c:v>4</c:v>
                </c:pt>
                <c:pt idx="766">
                  <c:v>4</c:v>
                </c:pt>
                <c:pt idx="767">
                  <c:v>4</c:v>
                </c:pt>
                <c:pt idx="768">
                  <c:v>4</c:v>
                </c:pt>
                <c:pt idx="769">
                  <c:v>4</c:v>
                </c:pt>
                <c:pt idx="770">
                  <c:v>4</c:v>
                </c:pt>
                <c:pt idx="771">
                  <c:v>4</c:v>
                </c:pt>
                <c:pt idx="772">
                  <c:v>4</c:v>
                </c:pt>
                <c:pt idx="773">
                  <c:v>4</c:v>
                </c:pt>
                <c:pt idx="774">
                  <c:v>4</c:v>
                </c:pt>
                <c:pt idx="775">
                  <c:v>4</c:v>
                </c:pt>
                <c:pt idx="776">
                  <c:v>4</c:v>
                </c:pt>
                <c:pt idx="777">
                  <c:v>4</c:v>
                </c:pt>
                <c:pt idx="778">
                  <c:v>4</c:v>
                </c:pt>
                <c:pt idx="779">
                  <c:v>4</c:v>
                </c:pt>
                <c:pt idx="780">
                  <c:v>4</c:v>
                </c:pt>
                <c:pt idx="781">
                  <c:v>4</c:v>
                </c:pt>
                <c:pt idx="782">
                  <c:v>4</c:v>
                </c:pt>
                <c:pt idx="783">
                  <c:v>4</c:v>
                </c:pt>
                <c:pt idx="784">
                  <c:v>4</c:v>
                </c:pt>
                <c:pt idx="785">
                  <c:v>4</c:v>
                </c:pt>
                <c:pt idx="786">
                  <c:v>4</c:v>
                </c:pt>
                <c:pt idx="787">
                  <c:v>4</c:v>
                </c:pt>
                <c:pt idx="788">
                  <c:v>4</c:v>
                </c:pt>
                <c:pt idx="789">
                  <c:v>4</c:v>
                </c:pt>
                <c:pt idx="790">
                  <c:v>4</c:v>
                </c:pt>
                <c:pt idx="791">
                  <c:v>4</c:v>
                </c:pt>
                <c:pt idx="792">
                  <c:v>4</c:v>
                </c:pt>
                <c:pt idx="793">
                  <c:v>4</c:v>
                </c:pt>
                <c:pt idx="794">
                  <c:v>5</c:v>
                </c:pt>
                <c:pt idx="795">
                  <c:v>5</c:v>
                </c:pt>
                <c:pt idx="796">
                  <c:v>5</c:v>
                </c:pt>
                <c:pt idx="797">
                  <c:v>5</c:v>
                </c:pt>
                <c:pt idx="798">
                  <c:v>5</c:v>
                </c:pt>
                <c:pt idx="799">
                  <c:v>5</c:v>
                </c:pt>
                <c:pt idx="800">
                  <c:v>5</c:v>
                </c:pt>
                <c:pt idx="801">
                  <c:v>5</c:v>
                </c:pt>
                <c:pt idx="802">
                  <c:v>5</c:v>
                </c:pt>
                <c:pt idx="803">
                  <c:v>5</c:v>
                </c:pt>
                <c:pt idx="804">
                  <c:v>5</c:v>
                </c:pt>
                <c:pt idx="805">
                  <c:v>5</c:v>
                </c:pt>
                <c:pt idx="806">
                  <c:v>5</c:v>
                </c:pt>
                <c:pt idx="807">
                  <c:v>5</c:v>
                </c:pt>
                <c:pt idx="808">
                  <c:v>5</c:v>
                </c:pt>
                <c:pt idx="809">
                  <c:v>5</c:v>
                </c:pt>
                <c:pt idx="810">
                  <c:v>5</c:v>
                </c:pt>
                <c:pt idx="811">
                  <c:v>5</c:v>
                </c:pt>
                <c:pt idx="812">
                  <c:v>5</c:v>
                </c:pt>
                <c:pt idx="813">
                  <c:v>5</c:v>
                </c:pt>
                <c:pt idx="814">
                  <c:v>5</c:v>
                </c:pt>
                <c:pt idx="815">
                  <c:v>5</c:v>
                </c:pt>
                <c:pt idx="816">
                  <c:v>5</c:v>
                </c:pt>
                <c:pt idx="817">
                  <c:v>5</c:v>
                </c:pt>
                <c:pt idx="818">
                  <c:v>5</c:v>
                </c:pt>
                <c:pt idx="819">
                  <c:v>5</c:v>
                </c:pt>
                <c:pt idx="820">
                  <c:v>5</c:v>
                </c:pt>
                <c:pt idx="821">
                  <c:v>5</c:v>
                </c:pt>
                <c:pt idx="822">
                  <c:v>5</c:v>
                </c:pt>
                <c:pt idx="823">
                  <c:v>5</c:v>
                </c:pt>
                <c:pt idx="824">
                  <c:v>5</c:v>
                </c:pt>
                <c:pt idx="825">
                  <c:v>5</c:v>
                </c:pt>
                <c:pt idx="826">
                  <c:v>6</c:v>
                </c:pt>
                <c:pt idx="827">
                  <c:v>6</c:v>
                </c:pt>
                <c:pt idx="828">
                  <c:v>6</c:v>
                </c:pt>
                <c:pt idx="829">
                  <c:v>6</c:v>
                </c:pt>
                <c:pt idx="830">
                  <c:v>6</c:v>
                </c:pt>
                <c:pt idx="831">
                  <c:v>6</c:v>
                </c:pt>
                <c:pt idx="832">
                  <c:v>6</c:v>
                </c:pt>
                <c:pt idx="833">
                  <c:v>6</c:v>
                </c:pt>
                <c:pt idx="834">
                  <c:v>6</c:v>
                </c:pt>
                <c:pt idx="835">
                  <c:v>6</c:v>
                </c:pt>
                <c:pt idx="836">
                  <c:v>6</c:v>
                </c:pt>
                <c:pt idx="837">
                  <c:v>6</c:v>
                </c:pt>
                <c:pt idx="838">
                  <c:v>6</c:v>
                </c:pt>
                <c:pt idx="839">
                  <c:v>6</c:v>
                </c:pt>
                <c:pt idx="840">
                  <c:v>6</c:v>
                </c:pt>
                <c:pt idx="841">
                  <c:v>6</c:v>
                </c:pt>
                <c:pt idx="842">
                  <c:v>6</c:v>
                </c:pt>
                <c:pt idx="843">
                  <c:v>6</c:v>
                </c:pt>
                <c:pt idx="844">
                  <c:v>6</c:v>
                </c:pt>
                <c:pt idx="845">
                  <c:v>7</c:v>
                </c:pt>
                <c:pt idx="846">
                  <c:v>7</c:v>
                </c:pt>
                <c:pt idx="847">
                  <c:v>7</c:v>
                </c:pt>
                <c:pt idx="848">
                  <c:v>7</c:v>
                </c:pt>
                <c:pt idx="849">
                  <c:v>7</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1</c:v>
                </c:pt>
                <c:pt idx="876">
                  <c:v>1</c:v>
                </c:pt>
                <c:pt idx="877">
                  <c:v>1</c:v>
                </c:pt>
                <c:pt idx="878">
                  <c:v>1</c:v>
                </c:pt>
                <c:pt idx="879">
                  <c:v>2</c:v>
                </c:pt>
                <c:pt idx="880">
                  <c:v>2</c:v>
                </c:pt>
                <c:pt idx="881">
                  <c:v>2</c:v>
                </c:pt>
                <c:pt idx="882">
                  <c:v>2</c:v>
                </c:pt>
                <c:pt idx="883">
                  <c:v>2</c:v>
                </c:pt>
                <c:pt idx="884">
                  <c:v>2</c:v>
                </c:pt>
                <c:pt idx="885">
                  <c:v>2</c:v>
                </c:pt>
                <c:pt idx="886">
                  <c:v>2</c:v>
                </c:pt>
                <c:pt idx="887">
                  <c:v>2</c:v>
                </c:pt>
                <c:pt idx="888">
                  <c:v>2</c:v>
                </c:pt>
                <c:pt idx="889">
                  <c:v>2</c:v>
                </c:pt>
                <c:pt idx="890">
                  <c:v>2</c:v>
                </c:pt>
                <c:pt idx="891">
                  <c:v>2</c:v>
                </c:pt>
                <c:pt idx="892">
                  <c:v>2</c:v>
                </c:pt>
                <c:pt idx="893">
                  <c:v>2</c:v>
                </c:pt>
                <c:pt idx="894">
                  <c:v>2</c:v>
                </c:pt>
                <c:pt idx="895">
                  <c:v>2</c:v>
                </c:pt>
                <c:pt idx="896">
                  <c:v>3</c:v>
                </c:pt>
                <c:pt idx="897">
                  <c:v>3</c:v>
                </c:pt>
                <c:pt idx="898">
                  <c:v>3</c:v>
                </c:pt>
                <c:pt idx="899">
                  <c:v>3</c:v>
                </c:pt>
                <c:pt idx="900">
                  <c:v>3</c:v>
                </c:pt>
                <c:pt idx="901">
                  <c:v>3</c:v>
                </c:pt>
                <c:pt idx="902">
                  <c:v>3</c:v>
                </c:pt>
                <c:pt idx="903">
                  <c:v>3</c:v>
                </c:pt>
                <c:pt idx="904">
                  <c:v>3</c:v>
                </c:pt>
                <c:pt idx="905">
                  <c:v>3</c:v>
                </c:pt>
                <c:pt idx="906">
                  <c:v>3</c:v>
                </c:pt>
                <c:pt idx="907">
                  <c:v>3</c:v>
                </c:pt>
                <c:pt idx="908">
                  <c:v>3</c:v>
                </c:pt>
                <c:pt idx="909">
                  <c:v>3</c:v>
                </c:pt>
                <c:pt idx="910">
                  <c:v>3</c:v>
                </c:pt>
                <c:pt idx="911">
                  <c:v>3</c:v>
                </c:pt>
                <c:pt idx="912">
                  <c:v>3</c:v>
                </c:pt>
                <c:pt idx="913">
                  <c:v>3</c:v>
                </c:pt>
                <c:pt idx="914">
                  <c:v>3</c:v>
                </c:pt>
                <c:pt idx="915">
                  <c:v>3</c:v>
                </c:pt>
                <c:pt idx="916">
                  <c:v>3</c:v>
                </c:pt>
                <c:pt idx="917">
                  <c:v>3</c:v>
                </c:pt>
                <c:pt idx="918">
                  <c:v>4</c:v>
                </c:pt>
                <c:pt idx="919">
                  <c:v>4</c:v>
                </c:pt>
                <c:pt idx="920">
                  <c:v>4</c:v>
                </c:pt>
                <c:pt idx="921">
                  <c:v>4</c:v>
                </c:pt>
                <c:pt idx="922">
                  <c:v>4</c:v>
                </c:pt>
                <c:pt idx="923">
                  <c:v>4</c:v>
                </c:pt>
                <c:pt idx="924">
                  <c:v>4</c:v>
                </c:pt>
                <c:pt idx="925">
                  <c:v>4</c:v>
                </c:pt>
                <c:pt idx="926">
                  <c:v>4</c:v>
                </c:pt>
                <c:pt idx="927">
                  <c:v>4</c:v>
                </c:pt>
                <c:pt idx="928">
                  <c:v>4</c:v>
                </c:pt>
                <c:pt idx="929">
                  <c:v>4</c:v>
                </c:pt>
                <c:pt idx="930">
                  <c:v>4</c:v>
                </c:pt>
                <c:pt idx="931">
                  <c:v>4</c:v>
                </c:pt>
                <c:pt idx="932">
                  <c:v>4</c:v>
                </c:pt>
                <c:pt idx="933">
                  <c:v>4</c:v>
                </c:pt>
                <c:pt idx="934">
                  <c:v>4</c:v>
                </c:pt>
                <c:pt idx="935">
                  <c:v>5</c:v>
                </c:pt>
                <c:pt idx="936">
                  <c:v>5</c:v>
                </c:pt>
                <c:pt idx="937">
                  <c:v>5</c:v>
                </c:pt>
                <c:pt idx="938">
                  <c:v>5</c:v>
                </c:pt>
                <c:pt idx="939">
                  <c:v>5</c:v>
                </c:pt>
                <c:pt idx="940">
                  <c:v>5</c:v>
                </c:pt>
                <c:pt idx="941">
                  <c:v>5</c:v>
                </c:pt>
                <c:pt idx="942">
                  <c:v>5</c:v>
                </c:pt>
                <c:pt idx="943">
                  <c:v>5</c:v>
                </c:pt>
                <c:pt idx="944">
                  <c:v>5</c:v>
                </c:pt>
                <c:pt idx="945">
                  <c:v>6</c:v>
                </c:pt>
                <c:pt idx="946">
                  <c:v>6</c:v>
                </c:pt>
                <c:pt idx="947">
                  <c:v>6</c:v>
                </c:pt>
                <c:pt idx="948">
                  <c:v>6</c:v>
                </c:pt>
                <c:pt idx="949">
                  <c:v>6</c:v>
                </c:pt>
                <c:pt idx="950">
                  <c:v>6</c:v>
                </c:pt>
                <c:pt idx="951">
                  <c:v>6</c:v>
                </c:pt>
                <c:pt idx="952">
                  <c:v>6</c:v>
                </c:pt>
                <c:pt idx="953">
                  <c:v>6</c:v>
                </c:pt>
                <c:pt idx="954">
                  <c:v>6</c:v>
                </c:pt>
                <c:pt idx="955">
                  <c:v>6</c:v>
                </c:pt>
                <c:pt idx="956">
                  <c:v>7</c:v>
                </c:pt>
                <c:pt idx="957">
                  <c:v>7</c:v>
                </c:pt>
                <c:pt idx="958">
                  <c:v>7</c:v>
                </c:pt>
                <c:pt idx="959">
                  <c:v>7</c:v>
                </c:pt>
                <c:pt idx="960">
                  <c:v>7</c:v>
                </c:pt>
                <c:pt idx="961">
                  <c:v>7</c:v>
                </c:pt>
                <c:pt idx="962">
                  <c:v>7</c:v>
                </c:pt>
                <c:pt idx="963">
                  <c:v>7</c:v>
                </c:pt>
                <c:pt idx="964">
                  <c:v>8</c:v>
                </c:pt>
                <c:pt idx="965">
                  <c:v>8</c:v>
                </c:pt>
                <c:pt idx="966">
                  <c:v>8</c:v>
                </c:pt>
                <c:pt idx="967">
                  <c:v>1</c:v>
                </c:pt>
                <c:pt idx="968">
                  <c:v>1</c:v>
                </c:pt>
                <c:pt idx="969">
                  <c:v>1</c:v>
                </c:pt>
                <c:pt idx="970">
                  <c:v>1</c:v>
                </c:pt>
                <c:pt idx="971">
                  <c:v>1</c:v>
                </c:pt>
                <c:pt idx="972">
                  <c:v>1</c:v>
                </c:pt>
                <c:pt idx="973">
                  <c:v>1</c:v>
                </c:pt>
                <c:pt idx="974">
                  <c:v>1</c:v>
                </c:pt>
                <c:pt idx="975">
                  <c:v>1</c:v>
                </c:pt>
                <c:pt idx="976">
                  <c:v>1</c:v>
                </c:pt>
                <c:pt idx="977">
                  <c:v>1</c:v>
                </c:pt>
                <c:pt idx="978">
                  <c:v>1</c:v>
                </c:pt>
                <c:pt idx="979">
                  <c:v>1</c:v>
                </c:pt>
                <c:pt idx="980">
                  <c:v>1</c:v>
                </c:pt>
                <c:pt idx="981">
                  <c:v>1</c:v>
                </c:pt>
                <c:pt idx="982">
                  <c:v>1</c:v>
                </c:pt>
                <c:pt idx="983">
                  <c:v>1</c:v>
                </c:pt>
                <c:pt idx="984">
                  <c:v>1</c:v>
                </c:pt>
                <c:pt idx="985">
                  <c:v>1</c:v>
                </c:pt>
                <c:pt idx="986">
                  <c:v>1</c:v>
                </c:pt>
                <c:pt idx="987">
                  <c:v>1</c:v>
                </c:pt>
                <c:pt idx="988">
                  <c:v>2</c:v>
                </c:pt>
                <c:pt idx="989">
                  <c:v>2</c:v>
                </c:pt>
                <c:pt idx="990">
                  <c:v>2</c:v>
                </c:pt>
                <c:pt idx="991">
                  <c:v>2</c:v>
                </c:pt>
                <c:pt idx="992">
                  <c:v>2</c:v>
                </c:pt>
                <c:pt idx="993">
                  <c:v>2</c:v>
                </c:pt>
                <c:pt idx="994">
                  <c:v>2</c:v>
                </c:pt>
                <c:pt idx="995">
                  <c:v>2</c:v>
                </c:pt>
                <c:pt idx="996">
                  <c:v>2</c:v>
                </c:pt>
                <c:pt idx="997">
                  <c:v>2</c:v>
                </c:pt>
                <c:pt idx="998">
                  <c:v>2</c:v>
                </c:pt>
                <c:pt idx="999">
                  <c:v>2</c:v>
                </c:pt>
                <c:pt idx="1000">
                  <c:v>2</c:v>
                </c:pt>
                <c:pt idx="1001">
                  <c:v>3</c:v>
                </c:pt>
                <c:pt idx="1002">
                  <c:v>3</c:v>
                </c:pt>
                <c:pt idx="1003">
                  <c:v>3</c:v>
                </c:pt>
                <c:pt idx="1004">
                  <c:v>3</c:v>
                </c:pt>
                <c:pt idx="1005">
                  <c:v>3</c:v>
                </c:pt>
                <c:pt idx="1006">
                  <c:v>3</c:v>
                </c:pt>
                <c:pt idx="1007">
                  <c:v>4</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5</c:v>
                </c:pt>
                <c:pt idx="1022">
                  <c:v>5</c:v>
                </c:pt>
                <c:pt idx="1023">
                  <c:v>5</c:v>
                </c:pt>
                <c:pt idx="1024">
                  <c:v>5</c:v>
                </c:pt>
                <c:pt idx="1025">
                  <c:v>6</c:v>
                </c:pt>
                <c:pt idx="1026">
                  <c:v>6</c:v>
                </c:pt>
                <c:pt idx="1027">
                  <c:v>6</c:v>
                </c:pt>
                <c:pt idx="1028">
                  <c:v>6</c:v>
                </c:pt>
                <c:pt idx="1029">
                  <c:v>6</c:v>
                </c:pt>
                <c:pt idx="1030">
                  <c:v>7</c:v>
                </c:pt>
                <c:pt idx="1031">
                  <c:v>7</c:v>
                </c:pt>
                <c:pt idx="1032">
                  <c:v>7</c:v>
                </c:pt>
                <c:pt idx="1033">
                  <c:v>7</c:v>
                </c:pt>
                <c:pt idx="1034">
                  <c:v>7</c:v>
                </c:pt>
                <c:pt idx="1035">
                  <c:v>7</c:v>
                </c:pt>
                <c:pt idx="1036">
                  <c:v>8</c:v>
                </c:pt>
                <c:pt idx="1037">
                  <c:v>8</c:v>
                </c:pt>
                <c:pt idx="1038">
                  <c:v>8</c:v>
                </c:pt>
                <c:pt idx="1039">
                  <c:v>8</c:v>
                </c:pt>
                <c:pt idx="1040">
                  <c:v>9</c:v>
                </c:pt>
                <c:pt idx="1041">
                  <c:v>9</c:v>
                </c:pt>
                <c:pt idx="1042">
                  <c:v>1</c:v>
                </c:pt>
                <c:pt idx="1043">
                  <c:v>1</c:v>
                </c:pt>
                <c:pt idx="1044">
                  <c:v>1</c:v>
                </c:pt>
                <c:pt idx="1045">
                  <c:v>1</c:v>
                </c:pt>
                <c:pt idx="1046">
                  <c:v>1</c:v>
                </c:pt>
                <c:pt idx="1047">
                  <c:v>1</c:v>
                </c:pt>
                <c:pt idx="1048">
                  <c:v>1</c:v>
                </c:pt>
                <c:pt idx="1049">
                  <c:v>1</c:v>
                </c:pt>
                <c:pt idx="1050">
                  <c:v>2</c:v>
                </c:pt>
                <c:pt idx="1051">
                  <c:v>2</c:v>
                </c:pt>
                <c:pt idx="1052">
                  <c:v>2</c:v>
                </c:pt>
                <c:pt idx="1053">
                  <c:v>2</c:v>
                </c:pt>
                <c:pt idx="1054">
                  <c:v>2</c:v>
                </c:pt>
                <c:pt idx="1055">
                  <c:v>2</c:v>
                </c:pt>
                <c:pt idx="1056">
                  <c:v>2</c:v>
                </c:pt>
                <c:pt idx="1057">
                  <c:v>2</c:v>
                </c:pt>
                <c:pt idx="1058">
                  <c:v>4</c:v>
                </c:pt>
                <c:pt idx="1059">
                  <c:v>4</c:v>
                </c:pt>
                <c:pt idx="1060">
                  <c:v>4</c:v>
                </c:pt>
                <c:pt idx="1061">
                  <c:v>4</c:v>
                </c:pt>
                <c:pt idx="1062">
                  <c:v>4</c:v>
                </c:pt>
                <c:pt idx="1063">
                  <c:v>5</c:v>
                </c:pt>
                <c:pt idx="1064">
                  <c:v>6</c:v>
                </c:pt>
                <c:pt idx="1065">
                  <c:v>6</c:v>
                </c:pt>
                <c:pt idx="1066">
                  <c:v>7</c:v>
                </c:pt>
                <c:pt idx="1067">
                  <c:v>7</c:v>
                </c:pt>
                <c:pt idx="1068">
                  <c:v>7</c:v>
                </c:pt>
                <c:pt idx="1069">
                  <c:v>7</c:v>
                </c:pt>
                <c:pt idx="1070">
                  <c:v>7</c:v>
                </c:pt>
                <c:pt idx="1071">
                  <c:v>8</c:v>
                </c:pt>
                <c:pt idx="1072">
                  <c:v>9</c:v>
                </c:pt>
                <c:pt idx="1073">
                  <c:v>11</c:v>
                </c:pt>
                <c:pt idx="1074">
                  <c:v>1</c:v>
                </c:pt>
                <c:pt idx="1075">
                  <c:v>1</c:v>
                </c:pt>
                <c:pt idx="1076">
                  <c:v>1</c:v>
                </c:pt>
                <c:pt idx="1077">
                  <c:v>1</c:v>
                </c:pt>
                <c:pt idx="1078">
                  <c:v>1</c:v>
                </c:pt>
                <c:pt idx="1079">
                  <c:v>2</c:v>
                </c:pt>
                <c:pt idx="1080">
                  <c:v>2</c:v>
                </c:pt>
                <c:pt idx="1081">
                  <c:v>3</c:v>
                </c:pt>
                <c:pt idx="1082">
                  <c:v>5</c:v>
                </c:pt>
                <c:pt idx="1083">
                  <c:v>1</c:v>
                </c:pt>
                <c:pt idx="1084">
                  <c:v>1</c:v>
                </c:pt>
                <c:pt idx="1085">
                  <c:v>2</c:v>
                </c:pt>
                <c:pt idx="1086">
                  <c:v>7</c:v>
                </c:pt>
                <c:pt idx="1087">
                  <c:v>8</c:v>
                </c:pt>
                <c:pt idx="1088">
                  <c:v>2</c:v>
                </c:pt>
                <c:pt idx="1089">
                  <c:v>3</c:v>
                </c:pt>
                <c:pt idx="1090">
                  <c:v>7</c:v>
                </c:pt>
                <c:pt idx="1091">
                  <c:v>9</c:v>
                </c:pt>
              </c:numCache>
            </c:numRef>
          </c:xVal>
          <c:yVal>
            <c:numRef>
              <c:f>Sheet1!$E$2:$E$1095</c:f>
              <c:numCache>
                <c:formatCode>General</c:formatCode>
                <c:ptCount val="1094"/>
                <c:pt idx="0">
                  <c:v>1</c:v>
                </c:pt>
                <c:pt idx="1">
                  <c:v>1</c:v>
                </c:pt>
                <c:pt idx="2">
                  <c:v>2</c:v>
                </c:pt>
                <c:pt idx="3">
                  <c:v>3</c:v>
                </c:pt>
                <c:pt idx="4">
                  <c:v>3</c:v>
                </c:pt>
                <c:pt idx="5">
                  <c:v>3</c:v>
                </c:pt>
                <c:pt idx="6">
                  <c:v>3</c:v>
                </c:pt>
                <c:pt idx="7">
                  <c:v>3</c:v>
                </c:pt>
                <c:pt idx="8">
                  <c:v>3</c:v>
                </c:pt>
                <c:pt idx="9">
                  <c:v>3</c:v>
                </c:pt>
                <c:pt idx="10">
                  <c:v>3</c:v>
                </c:pt>
                <c:pt idx="11">
                  <c:v>3</c:v>
                </c:pt>
                <c:pt idx="12">
                  <c:v>3</c:v>
                </c:pt>
                <c:pt idx="13">
                  <c:v>3</c:v>
                </c:pt>
                <c:pt idx="14">
                  <c:v>3</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4</c:v>
                </c:pt>
                <c:pt idx="67">
                  <c:v>4</c:v>
                </c:pt>
                <c:pt idx="68">
                  <c:v>4</c:v>
                </c:pt>
                <c:pt idx="69">
                  <c:v>4</c:v>
                </c:pt>
                <c:pt idx="70">
                  <c:v>4</c:v>
                </c:pt>
                <c:pt idx="71">
                  <c:v>4</c:v>
                </c:pt>
                <c:pt idx="72">
                  <c:v>4</c:v>
                </c:pt>
                <c:pt idx="73">
                  <c:v>5</c:v>
                </c:pt>
                <c:pt idx="74">
                  <c:v>5</c:v>
                </c:pt>
                <c:pt idx="75">
                  <c:v>5</c:v>
                </c:pt>
                <c:pt idx="76">
                  <c:v>5</c:v>
                </c:pt>
                <c:pt idx="77">
                  <c:v>5</c:v>
                </c:pt>
                <c:pt idx="78">
                  <c:v>5</c:v>
                </c:pt>
                <c:pt idx="79">
                  <c:v>5</c:v>
                </c:pt>
                <c:pt idx="80">
                  <c:v>5</c:v>
                </c:pt>
                <c:pt idx="81">
                  <c:v>5</c:v>
                </c:pt>
                <c:pt idx="82">
                  <c:v>5</c:v>
                </c:pt>
                <c:pt idx="83">
                  <c:v>5</c:v>
                </c:pt>
                <c:pt idx="84">
                  <c:v>5</c:v>
                </c:pt>
                <c:pt idx="85">
                  <c:v>5</c:v>
                </c:pt>
                <c:pt idx="86">
                  <c:v>5</c:v>
                </c:pt>
                <c:pt idx="87">
                  <c:v>5</c:v>
                </c:pt>
                <c:pt idx="88">
                  <c:v>5</c:v>
                </c:pt>
                <c:pt idx="89">
                  <c:v>5</c:v>
                </c:pt>
                <c:pt idx="90">
                  <c:v>5</c:v>
                </c:pt>
                <c:pt idx="91">
                  <c:v>5</c:v>
                </c:pt>
                <c:pt idx="92">
                  <c:v>5</c:v>
                </c:pt>
                <c:pt idx="93">
                  <c:v>5</c:v>
                </c:pt>
                <c:pt idx="94">
                  <c:v>5</c:v>
                </c:pt>
                <c:pt idx="95">
                  <c:v>5</c:v>
                </c:pt>
                <c:pt idx="96">
                  <c:v>5</c:v>
                </c:pt>
                <c:pt idx="97">
                  <c:v>5</c:v>
                </c:pt>
                <c:pt idx="98">
                  <c:v>5</c:v>
                </c:pt>
                <c:pt idx="99">
                  <c:v>5</c:v>
                </c:pt>
                <c:pt idx="100">
                  <c:v>5</c:v>
                </c:pt>
                <c:pt idx="101">
                  <c:v>5</c:v>
                </c:pt>
                <c:pt idx="102">
                  <c:v>5</c:v>
                </c:pt>
                <c:pt idx="103">
                  <c:v>5</c:v>
                </c:pt>
                <c:pt idx="104">
                  <c:v>5</c:v>
                </c:pt>
                <c:pt idx="105">
                  <c:v>5</c:v>
                </c:pt>
                <c:pt idx="106">
                  <c:v>5</c:v>
                </c:pt>
                <c:pt idx="107">
                  <c:v>5</c:v>
                </c:pt>
                <c:pt idx="108">
                  <c:v>5</c:v>
                </c:pt>
                <c:pt idx="109">
                  <c:v>5</c:v>
                </c:pt>
                <c:pt idx="110">
                  <c:v>5</c:v>
                </c:pt>
                <c:pt idx="111">
                  <c:v>5</c:v>
                </c:pt>
                <c:pt idx="112">
                  <c:v>5</c:v>
                </c:pt>
                <c:pt idx="113">
                  <c:v>5</c:v>
                </c:pt>
                <c:pt idx="114">
                  <c:v>5</c:v>
                </c:pt>
                <c:pt idx="115">
                  <c:v>5</c:v>
                </c:pt>
                <c:pt idx="116">
                  <c:v>5</c:v>
                </c:pt>
                <c:pt idx="117">
                  <c:v>5</c:v>
                </c:pt>
                <c:pt idx="118">
                  <c:v>5</c:v>
                </c:pt>
                <c:pt idx="119">
                  <c:v>5</c:v>
                </c:pt>
                <c:pt idx="120">
                  <c:v>5</c:v>
                </c:pt>
                <c:pt idx="121">
                  <c:v>5</c:v>
                </c:pt>
                <c:pt idx="122">
                  <c:v>5</c:v>
                </c:pt>
                <c:pt idx="123">
                  <c:v>5</c:v>
                </c:pt>
                <c:pt idx="124">
                  <c:v>5</c:v>
                </c:pt>
                <c:pt idx="125">
                  <c:v>5</c:v>
                </c:pt>
                <c:pt idx="126">
                  <c:v>5</c:v>
                </c:pt>
                <c:pt idx="127">
                  <c:v>5</c:v>
                </c:pt>
                <c:pt idx="128">
                  <c:v>5</c:v>
                </c:pt>
                <c:pt idx="129">
                  <c:v>5</c:v>
                </c:pt>
                <c:pt idx="130">
                  <c:v>5</c:v>
                </c:pt>
                <c:pt idx="131">
                  <c:v>5</c:v>
                </c:pt>
                <c:pt idx="132">
                  <c:v>5</c:v>
                </c:pt>
                <c:pt idx="133">
                  <c:v>5</c:v>
                </c:pt>
                <c:pt idx="134">
                  <c:v>5</c:v>
                </c:pt>
                <c:pt idx="135">
                  <c:v>5</c:v>
                </c:pt>
                <c:pt idx="136">
                  <c:v>5</c:v>
                </c:pt>
                <c:pt idx="137">
                  <c:v>5</c:v>
                </c:pt>
                <c:pt idx="138">
                  <c:v>5</c:v>
                </c:pt>
                <c:pt idx="139">
                  <c:v>5</c:v>
                </c:pt>
                <c:pt idx="140">
                  <c:v>5</c:v>
                </c:pt>
                <c:pt idx="141">
                  <c:v>5</c:v>
                </c:pt>
                <c:pt idx="142">
                  <c:v>5</c:v>
                </c:pt>
                <c:pt idx="143">
                  <c:v>5</c:v>
                </c:pt>
                <c:pt idx="144">
                  <c:v>5</c:v>
                </c:pt>
                <c:pt idx="145">
                  <c:v>5</c:v>
                </c:pt>
                <c:pt idx="146">
                  <c:v>5</c:v>
                </c:pt>
                <c:pt idx="147">
                  <c:v>5</c:v>
                </c:pt>
                <c:pt idx="148">
                  <c:v>5</c:v>
                </c:pt>
                <c:pt idx="149">
                  <c:v>5</c:v>
                </c:pt>
                <c:pt idx="150">
                  <c:v>5</c:v>
                </c:pt>
                <c:pt idx="151">
                  <c:v>5</c:v>
                </c:pt>
                <c:pt idx="152">
                  <c:v>5</c:v>
                </c:pt>
                <c:pt idx="153">
                  <c:v>5</c:v>
                </c:pt>
                <c:pt idx="154">
                  <c:v>5</c:v>
                </c:pt>
                <c:pt idx="155">
                  <c:v>5</c:v>
                </c:pt>
                <c:pt idx="156">
                  <c:v>5</c:v>
                </c:pt>
                <c:pt idx="157">
                  <c:v>5</c:v>
                </c:pt>
                <c:pt idx="158">
                  <c:v>5</c:v>
                </c:pt>
                <c:pt idx="159">
                  <c:v>5</c:v>
                </c:pt>
                <c:pt idx="160">
                  <c:v>5</c:v>
                </c:pt>
                <c:pt idx="161">
                  <c:v>5</c:v>
                </c:pt>
                <c:pt idx="162">
                  <c:v>5</c:v>
                </c:pt>
                <c:pt idx="163">
                  <c:v>5</c:v>
                </c:pt>
                <c:pt idx="164">
                  <c:v>5</c:v>
                </c:pt>
                <c:pt idx="165">
                  <c:v>5</c:v>
                </c:pt>
                <c:pt idx="166">
                  <c:v>5</c:v>
                </c:pt>
                <c:pt idx="167">
                  <c:v>5</c:v>
                </c:pt>
                <c:pt idx="168">
                  <c:v>5</c:v>
                </c:pt>
                <c:pt idx="169">
                  <c:v>5</c:v>
                </c:pt>
                <c:pt idx="170">
                  <c:v>5</c:v>
                </c:pt>
                <c:pt idx="171">
                  <c:v>5</c:v>
                </c:pt>
                <c:pt idx="172">
                  <c:v>5</c:v>
                </c:pt>
                <c:pt idx="173">
                  <c:v>5</c:v>
                </c:pt>
                <c:pt idx="174">
                  <c:v>5</c:v>
                </c:pt>
                <c:pt idx="175">
                  <c:v>5</c:v>
                </c:pt>
                <c:pt idx="176">
                  <c:v>5</c:v>
                </c:pt>
                <c:pt idx="177">
                  <c:v>5</c:v>
                </c:pt>
                <c:pt idx="178">
                  <c:v>5</c:v>
                </c:pt>
                <c:pt idx="179">
                  <c:v>5</c:v>
                </c:pt>
                <c:pt idx="180">
                  <c:v>5</c:v>
                </c:pt>
                <c:pt idx="181">
                  <c:v>5</c:v>
                </c:pt>
                <c:pt idx="182">
                  <c:v>5</c:v>
                </c:pt>
                <c:pt idx="183">
                  <c:v>5</c:v>
                </c:pt>
                <c:pt idx="184">
                  <c:v>5</c:v>
                </c:pt>
                <c:pt idx="185">
                  <c:v>5</c:v>
                </c:pt>
                <c:pt idx="186">
                  <c:v>5</c:v>
                </c:pt>
                <c:pt idx="187">
                  <c:v>5</c:v>
                </c:pt>
                <c:pt idx="188">
                  <c:v>5</c:v>
                </c:pt>
                <c:pt idx="189">
                  <c:v>5</c:v>
                </c:pt>
                <c:pt idx="190">
                  <c:v>5</c:v>
                </c:pt>
                <c:pt idx="191">
                  <c:v>5</c:v>
                </c:pt>
                <c:pt idx="192">
                  <c:v>5</c:v>
                </c:pt>
                <c:pt idx="193">
                  <c:v>5</c:v>
                </c:pt>
                <c:pt idx="194">
                  <c:v>5</c:v>
                </c:pt>
                <c:pt idx="195">
                  <c:v>5</c:v>
                </c:pt>
                <c:pt idx="196">
                  <c:v>5</c:v>
                </c:pt>
                <c:pt idx="197">
                  <c:v>5</c:v>
                </c:pt>
                <c:pt idx="198">
                  <c:v>5</c:v>
                </c:pt>
                <c:pt idx="199">
                  <c:v>5</c:v>
                </c:pt>
                <c:pt idx="200">
                  <c:v>5</c:v>
                </c:pt>
                <c:pt idx="201">
                  <c:v>5</c:v>
                </c:pt>
                <c:pt idx="202">
                  <c:v>5</c:v>
                </c:pt>
                <c:pt idx="203">
                  <c:v>5</c:v>
                </c:pt>
                <c:pt idx="204">
                  <c:v>5</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6</c:v>
                </c:pt>
                <c:pt idx="252">
                  <c:v>6</c:v>
                </c:pt>
                <c:pt idx="253">
                  <c:v>6</c:v>
                </c:pt>
                <c:pt idx="254">
                  <c:v>6</c:v>
                </c:pt>
                <c:pt idx="255">
                  <c:v>6</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6</c:v>
                </c:pt>
                <c:pt idx="295">
                  <c:v>6</c:v>
                </c:pt>
                <c:pt idx="296">
                  <c:v>6</c:v>
                </c:pt>
                <c:pt idx="297">
                  <c:v>6</c:v>
                </c:pt>
                <c:pt idx="298">
                  <c:v>6</c:v>
                </c:pt>
                <c:pt idx="299">
                  <c:v>6</c:v>
                </c:pt>
                <c:pt idx="300">
                  <c:v>6</c:v>
                </c:pt>
                <c:pt idx="301">
                  <c:v>6</c:v>
                </c:pt>
                <c:pt idx="302">
                  <c:v>6</c:v>
                </c:pt>
                <c:pt idx="303">
                  <c:v>6</c:v>
                </c:pt>
                <c:pt idx="304">
                  <c:v>6</c:v>
                </c:pt>
                <c:pt idx="305">
                  <c:v>6</c:v>
                </c:pt>
                <c:pt idx="306">
                  <c:v>6</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6</c:v>
                </c:pt>
                <c:pt idx="359">
                  <c:v>6</c:v>
                </c:pt>
                <c:pt idx="360">
                  <c:v>6</c:v>
                </c:pt>
                <c:pt idx="361">
                  <c:v>6</c:v>
                </c:pt>
                <c:pt idx="362">
                  <c:v>6</c:v>
                </c:pt>
                <c:pt idx="363">
                  <c:v>6</c:v>
                </c:pt>
                <c:pt idx="364">
                  <c:v>6</c:v>
                </c:pt>
                <c:pt idx="365">
                  <c:v>6</c:v>
                </c:pt>
                <c:pt idx="366">
                  <c:v>6</c:v>
                </c:pt>
                <c:pt idx="367">
                  <c:v>6</c:v>
                </c:pt>
                <c:pt idx="368">
                  <c:v>6</c:v>
                </c:pt>
                <c:pt idx="369">
                  <c:v>6</c:v>
                </c:pt>
                <c:pt idx="370">
                  <c:v>6</c:v>
                </c:pt>
                <c:pt idx="371">
                  <c:v>6</c:v>
                </c:pt>
                <c:pt idx="372">
                  <c:v>6</c:v>
                </c:pt>
                <c:pt idx="373">
                  <c:v>6</c:v>
                </c:pt>
                <c:pt idx="374">
                  <c:v>6</c:v>
                </c:pt>
                <c:pt idx="375">
                  <c:v>6</c:v>
                </c:pt>
                <c:pt idx="376">
                  <c:v>6</c:v>
                </c:pt>
                <c:pt idx="377">
                  <c:v>6</c:v>
                </c:pt>
                <c:pt idx="378">
                  <c:v>6</c:v>
                </c:pt>
                <c:pt idx="379">
                  <c:v>6</c:v>
                </c:pt>
                <c:pt idx="380">
                  <c:v>6</c:v>
                </c:pt>
                <c:pt idx="381">
                  <c:v>6</c:v>
                </c:pt>
                <c:pt idx="382">
                  <c:v>6</c:v>
                </c:pt>
                <c:pt idx="383">
                  <c:v>6</c:v>
                </c:pt>
                <c:pt idx="384">
                  <c:v>6</c:v>
                </c:pt>
                <c:pt idx="385">
                  <c:v>6</c:v>
                </c:pt>
                <c:pt idx="386">
                  <c:v>6</c:v>
                </c:pt>
                <c:pt idx="387">
                  <c:v>6</c:v>
                </c:pt>
                <c:pt idx="388">
                  <c:v>6</c:v>
                </c:pt>
                <c:pt idx="389">
                  <c:v>6</c:v>
                </c:pt>
                <c:pt idx="390">
                  <c:v>6</c:v>
                </c:pt>
                <c:pt idx="391">
                  <c:v>6</c:v>
                </c:pt>
                <c:pt idx="392">
                  <c:v>6</c:v>
                </c:pt>
                <c:pt idx="393">
                  <c:v>6</c:v>
                </c:pt>
                <c:pt idx="394">
                  <c:v>6</c:v>
                </c:pt>
                <c:pt idx="395">
                  <c:v>6</c:v>
                </c:pt>
                <c:pt idx="396">
                  <c:v>6</c:v>
                </c:pt>
                <c:pt idx="397">
                  <c:v>6</c:v>
                </c:pt>
                <c:pt idx="398">
                  <c:v>6</c:v>
                </c:pt>
                <c:pt idx="399">
                  <c:v>6</c:v>
                </c:pt>
                <c:pt idx="400">
                  <c:v>6</c:v>
                </c:pt>
                <c:pt idx="401">
                  <c:v>6</c:v>
                </c:pt>
                <c:pt idx="402">
                  <c:v>6</c:v>
                </c:pt>
                <c:pt idx="403">
                  <c:v>6</c:v>
                </c:pt>
                <c:pt idx="404">
                  <c:v>6</c:v>
                </c:pt>
                <c:pt idx="405">
                  <c:v>6</c:v>
                </c:pt>
                <c:pt idx="406">
                  <c:v>6</c:v>
                </c:pt>
                <c:pt idx="407">
                  <c:v>6</c:v>
                </c:pt>
                <c:pt idx="408">
                  <c:v>6</c:v>
                </c:pt>
                <c:pt idx="409">
                  <c:v>6</c:v>
                </c:pt>
                <c:pt idx="410">
                  <c:v>6</c:v>
                </c:pt>
                <c:pt idx="411">
                  <c:v>6</c:v>
                </c:pt>
                <c:pt idx="412">
                  <c:v>6</c:v>
                </c:pt>
                <c:pt idx="413">
                  <c:v>6</c:v>
                </c:pt>
                <c:pt idx="414">
                  <c:v>7</c:v>
                </c:pt>
                <c:pt idx="415">
                  <c:v>7</c:v>
                </c:pt>
                <c:pt idx="416">
                  <c:v>7</c:v>
                </c:pt>
                <c:pt idx="417">
                  <c:v>7</c:v>
                </c:pt>
                <c:pt idx="418">
                  <c:v>7</c:v>
                </c:pt>
                <c:pt idx="419">
                  <c:v>7</c:v>
                </c:pt>
                <c:pt idx="420">
                  <c:v>7</c:v>
                </c:pt>
                <c:pt idx="421">
                  <c:v>7</c:v>
                </c:pt>
                <c:pt idx="422">
                  <c:v>7</c:v>
                </c:pt>
                <c:pt idx="423">
                  <c:v>7</c:v>
                </c:pt>
                <c:pt idx="424">
                  <c:v>7</c:v>
                </c:pt>
                <c:pt idx="425">
                  <c:v>7</c:v>
                </c:pt>
                <c:pt idx="426">
                  <c:v>7</c:v>
                </c:pt>
                <c:pt idx="427">
                  <c:v>7</c:v>
                </c:pt>
                <c:pt idx="428">
                  <c:v>7</c:v>
                </c:pt>
                <c:pt idx="429">
                  <c:v>7</c:v>
                </c:pt>
                <c:pt idx="430">
                  <c:v>7</c:v>
                </c:pt>
                <c:pt idx="431">
                  <c:v>7</c:v>
                </c:pt>
                <c:pt idx="432">
                  <c:v>7</c:v>
                </c:pt>
                <c:pt idx="433">
                  <c:v>7</c:v>
                </c:pt>
                <c:pt idx="434">
                  <c:v>7</c:v>
                </c:pt>
                <c:pt idx="435">
                  <c:v>7</c:v>
                </c:pt>
                <c:pt idx="436">
                  <c:v>7</c:v>
                </c:pt>
                <c:pt idx="437">
                  <c:v>7</c:v>
                </c:pt>
                <c:pt idx="438">
                  <c:v>7</c:v>
                </c:pt>
                <c:pt idx="439">
                  <c:v>7</c:v>
                </c:pt>
                <c:pt idx="440">
                  <c:v>7</c:v>
                </c:pt>
                <c:pt idx="441">
                  <c:v>7</c:v>
                </c:pt>
                <c:pt idx="442">
                  <c:v>7</c:v>
                </c:pt>
                <c:pt idx="443">
                  <c:v>7</c:v>
                </c:pt>
                <c:pt idx="444">
                  <c:v>7</c:v>
                </c:pt>
                <c:pt idx="445">
                  <c:v>7</c:v>
                </c:pt>
                <c:pt idx="446">
                  <c:v>7</c:v>
                </c:pt>
                <c:pt idx="447">
                  <c:v>7</c:v>
                </c:pt>
                <c:pt idx="448">
                  <c:v>7</c:v>
                </c:pt>
                <c:pt idx="449">
                  <c:v>7</c:v>
                </c:pt>
                <c:pt idx="450">
                  <c:v>7</c:v>
                </c:pt>
                <c:pt idx="451">
                  <c:v>7</c:v>
                </c:pt>
                <c:pt idx="452">
                  <c:v>7</c:v>
                </c:pt>
                <c:pt idx="453">
                  <c:v>7</c:v>
                </c:pt>
                <c:pt idx="454">
                  <c:v>7</c:v>
                </c:pt>
                <c:pt idx="455">
                  <c:v>7</c:v>
                </c:pt>
                <c:pt idx="456">
                  <c:v>7</c:v>
                </c:pt>
                <c:pt idx="457">
                  <c:v>7</c:v>
                </c:pt>
                <c:pt idx="458">
                  <c:v>7</c:v>
                </c:pt>
                <c:pt idx="459">
                  <c:v>7</c:v>
                </c:pt>
                <c:pt idx="460">
                  <c:v>7</c:v>
                </c:pt>
                <c:pt idx="461">
                  <c:v>7</c:v>
                </c:pt>
                <c:pt idx="462">
                  <c:v>7</c:v>
                </c:pt>
                <c:pt idx="463">
                  <c:v>7</c:v>
                </c:pt>
                <c:pt idx="464">
                  <c:v>7</c:v>
                </c:pt>
                <c:pt idx="465">
                  <c:v>7</c:v>
                </c:pt>
                <c:pt idx="466">
                  <c:v>7</c:v>
                </c:pt>
                <c:pt idx="467">
                  <c:v>7</c:v>
                </c:pt>
                <c:pt idx="468">
                  <c:v>7</c:v>
                </c:pt>
                <c:pt idx="469">
                  <c:v>7</c:v>
                </c:pt>
                <c:pt idx="470">
                  <c:v>7</c:v>
                </c:pt>
                <c:pt idx="471">
                  <c:v>7</c:v>
                </c:pt>
                <c:pt idx="472">
                  <c:v>7</c:v>
                </c:pt>
                <c:pt idx="473">
                  <c:v>7</c:v>
                </c:pt>
                <c:pt idx="474">
                  <c:v>7</c:v>
                </c:pt>
                <c:pt idx="475">
                  <c:v>7</c:v>
                </c:pt>
                <c:pt idx="476">
                  <c:v>7</c:v>
                </c:pt>
                <c:pt idx="477">
                  <c:v>7</c:v>
                </c:pt>
                <c:pt idx="478">
                  <c:v>7</c:v>
                </c:pt>
                <c:pt idx="479">
                  <c:v>7</c:v>
                </c:pt>
                <c:pt idx="480">
                  <c:v>7</c:v>
                </c:pt>
                <c:pt idx="481">
                  <c:v>7</c:v>
                </c:pt>
                <c:pt idx="482">
                  <c:v>7</c:v>
                </c:pt>
                <c:pt idx="483">
                  <c:v>7</c:v>
                </c:pt>
                <c:pt idx="484">
                  <c:v>7</c:v>
                </c:pt>
                <c:pt idx="485">
                  <c:v>7</c:v>
                </c:pt>
                <c:pt idx="486">
                  <c:v>7</c:v>
                </c:pt>
                <c:pt idx="487">
                  <c:v>7</c:v>
                </c:pt>
                <c:pt idx="488">
                  <c:v>7</c:v>
                </c:pt>
                <c:pt idx="489">
                  <c:v>7</c:v>
                </c:pt>
                <c:pt idx="490">
                  <c:v>7</c:v>
                </c:pt>
                <c:pt idx="491">
                  <c:v>7</c:v>
                </c:pt>
                <c:pt idx="492">
                  <c:v>7</c:v>
                </c:pt>
                <c:pt idx="493">
                  <c:v>7</c:v>
                </c:pt>
                <c:pt idx="494">
                  <c:v>7</c:v>
                </c:pt>
                <c:pt idx="495">
                  <c:v>7</c:v>
                </c:pt>
                <c:pt idx="496">
                  <c:v>7</c:v>
                </c:pt>
                <c:pt idx="497">
                  <c:v>7</c:v>
                </c:pt>
                <c:pt idx="498">
                  <c:v>7</c:v>
                </c:pt>
                <c:pt idx="499">
                  <c:v>7</c:v>
                </c:pt>
                <c:pt idx="500">
                  <c:v>7</c:v>
                </c:pt>
                <c:pt idx="501">
                  <c:v>7</c:v>
                </c:pt>
                <c:pt idx="502">
                  <c:v>7</c:v>
                </c:pt>
                <c:pt idx="503">
                  <c:v>7</c:v>
                </c:pt>
                <c:pt idx="504">
                  <c:v>7</c:v>
                </c:pt>
                <c:pt idx="505">
                  <c:v>7</c:v>
                </c:pt>
                <c:pt idx="506">
                  <c:v>7</c:v>
                </c:pt>
                <c:pt idx="507">
                  <c:v>7</c:v>
                </c:pt>
                <c:pt idx="508">
                  <c:v>7</c:v>
                </c:pt>
                <c:pt idx="509">
                  <c:v>7</c:v>
                </c:pt>
                <c:pt idx="510">
                  <c:v>7</c:v>
                </c:pt>
                <c:pt idx="511">
                  <c:v>7</c:v>
                </c:pt>
                <c:pt idx="512">
                  <c:v>7</c:v>
                </c:pt>
                <c:pt idx="513">
                  <c:v>7</c:v>
                </c:pt>
                <c:pt idx="514">
                  <c:v>7</c:v>
                </c:pt>
                <c:pt idx="515">
                  <c:v>7</c:v>
                </c:pt>
                <c:pt idx="516">
                  <c:v>7</c:v>
                </c:pt>
                <c:pt idx="517">
                  <c:v>7</c:v>
                </c:pt>
                <c:pt idx="518">
                  <c:v>7</c:v>
                </c:pt>
                <c:pt idx="519">
                  <c:v>7</c:v>
                </c:pt>
                <c:pt idx="520">
                  <c:v>7</c:v>
                </c:pt>
                <c:pt idx="521">
                  <c:v>7</c:v>
                </c:pt>
                <c:pt idx="522">
                  <c:v>7</c:v>
                </c:pt>
                <c:pt idx="523">
                  <c:v>7</c:v>
                </c:pt>
                <c:pt idx="524">
                  <c:v>7</c:v>
                </c:pt>
                <c:pt idx="525">
                  <c:v>7</c:v>
                </c:pt>
                <c:pt idx="526">
                  <c:v>7</c:v>
                </c:pt>
                <c:pt idx="527">
                  <c:v>7</c:v>
                </c:pt>
                <c:pt idx="528">
                  <c:v>7</c:v>
                </c:pt>
                <c:pt idx="529">
                  <c:v>7</c:v>
                </c:pt>
                <c:pt idx="530">
                  <c:v>7</c:v>
                </c:pt>
                <c:pt idx="531">
                  <c:v>7</c:v>
                </c:pt>
                <c:pt idx="532">
                  <c:v>7</c:v>
                </c:pt>
                <c:pt idx="533">
                  <c:v>7</c:v>
                </c:pt>
                <c:pt idx="534">
                  <c:v>7</c:v>
                </c:pt>
                <c:pt idx="535">
                  <c:v>7</c:v>
                </c:pt>
                <c:pt idx="536">
                  <c:v>7</c:v>
                </c:pt>
                <c:pt idx="537">
                  <c:v>7</c:v>
                </c:pt>
                <c:pt idx="538">
                  <c:v>7</c:v>
                </c:pt>
                <c:pt idx="539">
                  <c:v>7</c:v>
                </c:pt>
                <c:pt idx="540">
                  <c:v>7</c:v>
                </c:pt>
                <c:pt idx="541">
                  <c:v>7</c:v>
                </c:pt>
                <c:pt idx="542">
                  <c:v>7</c:v>
                </c:pt>
                <c:pt idx="543">
                  <c:v>7</c:v>
                </c:pt>
                <c:pt idx="544">
                  <c:v>7</c:v>
                </c:pt>
                <c:pt idx="545">
                  <c:v>7</c:v>
                </c:pt>
                <c:pt idx="546">
                  <c:v>7</c:v>
                </c:pt>
                <c:pt idx="547">
                  <c:v>7</c:v>
                </c:pt>
                <c:pt idx="548">
                  <c:v>7</c:v>
                </c:pt>
                <c:pt idx="549">
                  <c:v>7</c:v>
                </c:pt>
                <c:pt idx="550">
                  <c:v>7</c:v>
                </c:pt>
                <c:pt idx="551">
                  <c:v>7</c:v>
                </c:pt>
                <c:pt idx="552">
                  <c:v>7</c:v>
                </c:pt>
                <c:pt idx="553">
                  <c:v>7</c:v>
                </c:pt>
                <c:pt idx="554">
                  <c:v>7</c:v>
                </c:pt>
                <c:pt idx="555">
                  <c:v>7</c:v>
                </c:pt>
                <c:pt idx="556">
                  <c:v>7</c:v>
                </c:pt>
                <c:pt idx="557">
                  <c:v>7</c:v>
                </c:pt>
                <c:pt idx="558">
                  <c:v>7</c:v>
                </c:pt>
                <c:pt idx="559">
                  <c:v>7</c:v>
                </c:pt>
                <c:pt idx="560">
                  <c:v>7</c:v>
                </c:pt>
                <c:pt idx="561">
                  <c:v>7</c:v>
                </c:pt>
                <c:pt idx="562">
                  <c:v>7</c:v>
                </c:pt>
                <c:pt idx="563">
                  <c:v>7</c:v>
                </c:pt>
                <c:pt idx="564">
                  <c:v>7</c:v>
                </c:pt>
                <c:pt idx="565">
                  <c:v>7</c:v>
                </c:pt>
                <c:pt idx="566">
                  <c:v>7</c:v>
                </c:pt>
                <c:pt idx="567">
                  <c:v>7</c:v>
                </c:pt>
                <c:pt idx="568">
                  <c:v>7</c:v>
                </c:pt>
                <c:pt idx="569">
                  <c:v>7</c:v>
                </c:pt>
                <c:pt idx="570">
                  <c:v>7</c:v>
                </c:pt>
                <c:pt idx="571">
                  <c:v>7</c:v>
                </c:pt>
                <c:pt idx="572">
                  <c:v>7</c:v>
                </c:pt>
                <c:pt idx="573">
                  <c:v>7</c:v>
                </c:pt>
                <c:pt idx="574">
                  <c:v>7</c:v>
                </c:pt>
                <c:pt idx="575">
                  <c:v>7</c:v>
                </c:pt>
                <c:pt idx="576">
                  <c:v>7</c:v>
                </c:pt>
                <c:pt idx="577">
                  <c:v>7</c:v>
                </c:pt>
                <c:pt idx="578">
                  <c:v>7</c:v>
                </c:pt>
                <c:pt idx="579">
                  <c:v>7</c:v>
                </c:pt>
                <c:pt idx="580">
                  <c:v>7</c:v>
                </c:pt>
                <c:pt idx="581">
                  <c:v>7</c:v>
                </c:pt>
                <c:pt idx="582">
                  <c:v>7</c:v>
                </c:pt>
                <c:pt idx="583">
                  <c:v>7</c:v>
                </c:pt>
                <c:pt idx="584">
                  <c:v>7</c:v>
                </c:pt>
                <c:pt idx="585">
                  <c:v>7</c:v>
                </c:pt>
                <c:pt idx="586">
                  <c:v>7</c:v>
                </c:pt>
                <c:pt idx="587">
                  <c:v>7</c:v>
                </c:pt>
                <c:pt idx="588">
                  <c:v>7</c:v>
                </c:pt>
                <c:pt idx="589">
                  <c:v>7</c:v>
                </c:pt>
                <c:pt idx="590">
                  <c:v>7</c:v>
                </c:pt>
                <c:pt idx="591">
                  <c:v>7</c:v>
                </c:pt>
                <c:pt idx="592">
                  <c:v>7</c:v>
                </c:pt>
                <c:pt idx="593">
                  <c:v>7</c:v>
                </c:pt>
                <c:pt idx="594">
                  <c:v>7</c:v>
                </c:pt>
                <c:pt idx="595">
                  <c:v>7</c:v>
                </c:pt>
                <c:pt idx="596">
                  <c:v>7</c:v>
                </c:pt>
                <c:pt idx="597">
                  <c:v>7</c:v>
                </c:pt>
                <c:pt idx="598">
                  <c:v>7</c:v>
                </c:pt>
                <c:pt idx="599">
                  <c:v>7</c:v>
                </c:pt>
                <c:pt idx="600">
                  <c:v>7</c:v>
                </c:pt>
                <c:pt idx="601">
                  <c:v>7</c:v>
                </c:pt>
                <c:pt idx="602">
                  <c:v>7</c:v>
                </c:pt>
                <c:pt idx="603">
                  <c:v>7</c:v>
                </c:pt>
                <c:pt idx="604">
                  <c:v>7</c:v>
                </c:pt>
                <c:pt idx="605">
                  <c:v>7</c:v>
                </c:pt>
                <c:pt idx="606">
                  <c:v>7</c:v>
                </c:pt>
                <c:pt idx="607">
                  <c:v>7</c:v>
                </c:pt>
                <c:pt idx="608">
                  <c:v>7</c:v>
                </c:pt>
                <c:pt idx="609">
                  <c:v>7</c:v>
                </c:pt>
                <c:pt idx="610">
                  <c:v>7</c:v>
                </c:pt>
                <c:pt idx="611">
                  <c:v>7</c:v>
                </c:pt>
                <c:pt idx="612">
                  <c:v>7</c:v>
                </c:pt>
                <c:pt idx="613">
                  <c:v>7</c:v>
                </c:pt>
                <c:pt idx="614">
                  <c:v>7</c:v>
                </c:pt>
                <c:pt idx="615">
                  <c:v>7</c:v>
                </c:pt>
                <c:pt idx="616">
                  <c:v>7</c:v>
                </c:pt>
                <c:pt idx="617">
                  <c:v>7</c:v>
                </c:pt>
                <c:pt idx="618">
                  <c:v>7</c:v>
                </c:pt>
                <c:pt idx="619">
                  <c:v>7</c:v>
                </c:pt>
                <c:pt idx="620">
                  <c:v>7</c:v>
                </c:pt>
                <c:pt idx="621">
                  <c:v>7</c:v>
                </c:pt>
                <c:pt idx="622">
                  <c:v>7</c:v>
                </c:pt>
                <c:pt idx="623">
                  <c:v>7</c:v>
                </c:pt>
                <c:pt idx="624">
                  <c:v>7</c:v>
                </c:pt>
                <c:pt idx="625">
                  <c:v>7</c:v>
                </c:pt>
                <c:pt idx="626">
                  <c:v>7</c:v>
                </c:pt>
                <c:pt idx="627">
                  <c:v>7</c:v>
                </c:pt>
                <c:pt idx="628">
                  <c:v>7</c:v>
                </c:pt>
                <c:pt idx="629">
                  <c:v>7</c:v>
                </c:pt>
                <c:pt idx="630">
                  <c:v>7</c:v>
                </c:pt>
                <c:pt idx="631">
                  <c:v>7</c:v>
                </c:pt>
                <c:pt idx="632">
                  <c:v>7</c:v>
                </c:pt>
                <c:pt idx="633">
                  <c:v>7</c:v>
                </c:pt>
                <c:pt idx="634">
                  <c:v>7</c:v>
                </c:pt>
                <c:pt idx="635">
                  <c:v>7</c:v>
                </c:pt>
                <c:pt idx="636">
                  <c:v>7</c:v>
                </c:pt>
                <c:pt idx="637">
                  <c:v>7</c:v>
                </c:pt>
                <c:pt idx="638">
                  <c:v>7</c:v>
                </c:pt>
                <c:pt idx="639">
                  <c:v>7</c:v>
                </c:pt>
                <c:pt idx="640">
                  <c:v>7</c:v>
                </c:pt>
                <c:pt idx="641">
                  <c:v>7</c:v>
                </c:pt>
                <c:pt idx="642">
                  <c:v>7</c:v>
                </c:pt>
                <c:pt idx="643">
                  <c:v>7</c:v>
                </c:pt>
                <c:pt idx="644">
                  <c:v>7</c:v>
                </c:pt>
                <c:pt idx="645">
                  <c:v>7</c:v>
                </c:pt>
                <c:pt idx="646">
                  <c:v>7</c:v>
                </c:pt>
                <c:pt idx="647">
                  <c:v>7</c:v>
                </c:pt>
                <c:pt idx="648">
                  <c:v>7</c:v>
                </c:pt>
                <c:pt idx="649">
                  <c:v>7</c:v>
                </c:pt>
                <c:pt idx="650">
                  <c:v>7</c:v>
                </c:pt>
                <c:pt idx="651">
                  <c:v>7</c:v>
                </c:pt>
                <c:pt idx="652">
                  <c:v>7</c:v>
                </c:pt>
                <c:pt idx="653">
                  <c:v>7</c:v>
                </c:pt>
                <c:pt idx="654">
                  <c:v>7</c:v>
                </c:pt>
                <c:pt idx="655">
                  <c:v>7</c:v>
                </c:pt>
                <c:pt idx="656">
                  <c:v>7</c:v>
                </c:pt>
                <c:pt idx="657">
                  <c:v>7</c:v>
                </c:pt>
                <c:pt idx="658">
                  <c:v>7</c:v>
                </c:pt>
                <c:pt idx="659">
                  <c:v>7</c:v>
                </c:pt>
                <c:pt idx="660">
                  <c:v>7</c:v>
                </c:pt>
                <c:pt idx="661">
                  <c:v>7</c:v>
                </c:pt>
                <c:pt idx="662">
                  <c:v>7</c:v>
                </c:pt>
                <c:pt idx="663">
                  <c:v>8</c:v>
                </c:pt>
                <c:pt idx="664">
                  <c:v>8</c:v>
                </c:pt>
                <c:pt idx="665">
                  <c:v>8</c:v>
                </c:pt>
                <c:pt idx="666">
                  <c:v>8</c:v>
                </c:pt>
                <c:pt idx="667">
                  <c:v>8</c:v>
                </c:pt>
                <c:pt idx="668">
                  <c:v>8</c:v>
                </c:pt>
                <c:pt idx="669">
                  <c:v>8</c:v>
                </c:pt>
                <c:pt idx="670">
                  <c:v>8</c:v>
                </c:pt>
                <c:pt idx="671">
                  <c:v>8</c:v>
                </c:pt>
                <c:pt idx="672">
                  <c:v>8</c:v>
                </c:pt>
                <c:pt idx="673">
                  <c:v>8</c:v>
                </c:pt>
                <c:pt idx="674">
                  <c:v>8</c:v>
                </c:pt>
                <c:pt idx="675">
                  <c:v>8</c:v>
                </c:pt>
                <c:pt idx="676">
                  <c:v>8</c:v>
                </c:pt>
                <c:pt idx="677">
                  <c:v>8</c:v>
                </c:pt>
                <c:pt idx="678">
                  <c:v>8</c:v>
                </c:pt>
                <c:pt idx="679">
                  <c:v>8</c:v>
                </c:pt>
                <c:pt idx="680">
                  <c:v>8</c:v>
                </c:pt>
                <c:pt idx="681">
                  <c:v>8</c:v>
                </c:pt>
                <c:pt idx="682">
                  <c:v>8</c:v>
                </c:pt>
                <c:pt idx="683">
                  <c:v>8</c:v>
                </c:pt>
                <c:pt idx="684">
                  <c:v>8</c:v>
                </c:pt>
                <c:pt idx="685">
                  <c:v>8</c:v>
                </c:pt>
                <c:pt idx="686">
                  <c:v>8</c:v>
                </c:pt>
                <c:pt idx="687">
                  <c:v>8</c:v>
                </c:pt>
                <c:pt idx="688">
                  <c:v>8</c:v>
                </c:pt>
                <c:pt idx="689">
                  <c:v>8</c:v>
                </c:pt>
                <c:pt idx="690">
                  <c:v>8</c:v>
                </c:pt>
                <c:pt idx="691">
                  <c:v>8</c:v>
                </c:pt>
                <c:pt idx="692">
                  <c:v>8</c:v>
                </c:pt>
                <c:pt idx="693">
                  <c:v>8</c:v>
                </c:pt>
                <c:pt idx="694">
                  <c:v>8</c:v>
                </c:pt>
                <c:pt idx="695">
                  <c:v>8</c:v>
                </c:pt>
                <c:pt idx="696">
                  <c:v>8</c:v>
                </c:pt>
                <c:pt idx="697">
                  <c:v>8</c:v>
                </c:pt>
                <c:pt idx="698">
                  <c:v>8</c:v>
                </c:pt>
                <c:pt idx="699">
                  <c:v>8</c:v>
                </c:pt>
                <c:pt idx="700">
                  <c:v>8</c:v>
                </c:pt>
                <c:pt idx="701">
                  <c:v>8</c:v>
                </c:pt>
                <c:pt idx="702">
                  <c:v>8</c:v>
                </c:pt>
                <c:pt idx="703">
                  <c:v>8</c:v>
                </c:pt>
                <c:pt idx="704">
                  <c:v>8</c:v>
                </c:pt>
                <c:pt idx="705">
                  <c:v>8</c:v>
                </c:pt>
                <c:pt idx="706">
                  <c:v>8</c:v>
                </c:pt>
                <c:pt idx="707">
                  <c:v>8</c:v>
                </c:pt>
                <c:pt idx="708">
                  <c:v>8</c:v>
                </c:pt>
                <c:pt idx="709">
                  <c:v>8</c:v>
                </c:pt>
                <c:pt idx="710">
                  <c:v>8</c:v>
                </c:pt>
                <c:pt idx="711">
                  <c:v>8</c:v>
                </c:pt>
                <c:pt idx="712">
                  <c:v>8</c:v>
                </c:pt>
                <c:pt idx="713">
                  <c:v>8</c:v>
                </c:pt>
                <c:pt idx="714">
                  <c:v>8</c:v>
                </c:pt>
                <c:pt idx="715">
                  <c:v>8</c:v>
                </c:pt>
                <c:pt idx="716">
                  <c:v>8</c:v>
                </c:pt>
                <c:pt idx="717">
                  <c:v>8</c:v>
                </c:pt>
                <c:pt idx="718">
                  <c:v>8</c:v>
                </c:pt>
                <c:pt idx="719">
                  <c:v>8</c:v>
                </c:pt>
                <c:pt idx="720">
                  <c:v>8</c:v>
                </c:pt>
                <c:pt idx="721">
                  <c:v>8</c:v>
                </c:pt>
                <c:pt idx="722">
                  <c:v>8</c:v>
                </c:pt>
                <c:pt idx="723">
                  <c:v>8</c:v>
                </c:pt>
                <c:pt idx="724">
                  <c:v>8</c:v>
                </c:pt>
                <c:pt idx="725">
                  <c:v>8</c:v>
                </c:pt>
                <c:pt idx="726">
                  <c:v>8</c:v>
                </c:pt>
                <c:pt idx="727">
                  <c:v>8</c:v>
                </c:pt>
                <c:pt idx="728">
                  <c:v>8</c:v>
                </c:pt>
                <c:pt idx="729">
                  <c:v>8</c:v>
                </c:pt>
                <c:pt idx="730">
                  <c:v>8</c:v>
                </c:pt>
                <c:pt idx="731">
                  <c:v>8</c:v>
                </c:pt>
                <c:pt idx="732">
                  <c:v>8</c:v>
                </c:pt>
                <c:pt idx="733">
                  <c:v>8</c:v>
                </c:pt>
                <c:pt idx="734">
                  <c:v>8</c:v>
                </c:pt>
                <c:pt idx="735">
                  <c:v>8</c:v>
                </c:pt>
                <c:pt idx="736">
                  <c:v>8</c:v>
                </c:pt>
                <c:pt idx="737">
                  <c:v>8</c:v>
                </c:pt>
                <c:pt idx="738">
                  <c:v>8</c:v>
                </c:pt>
                <c:pt idx="739">
                  <c:v>8</c:v>
                </c:pt>
                <c:pt idx="740">
                  <c:v>8</c:v>
                </c:pt>
                <c:pt idx="741">
                  <c:v>8</c:v>
                </c:pt>
                <c:pt idx="742">
                  <c:v>8</c:v>
                </c:pt>
                <c:pt idx="743">
                  <c:v>8</c:v>
                </c:pt>
                <c:pt idx="744">
                  <c:v>8</c:v>
                </c:pt>
                <c:pt idx="745">
                  <c:v>8</c:v>
                </c:pt>
                <c:pt idx="746">
                  <c:v>8</c:v>
                </c:pt>
                <c:pt idx="747">
                  <c:v>8</c:v>
                </c:pt>
                <c:pt idx="748">
                  <c:v>8</c:v>
                </c:pt>
                <c:pt idx="749">
                  <c:v>8</c:v>
                </c:pt>
                <c:pt idx="750">
                  <c:v>8</c:v>
                </c:pt>
                <c:pt idx="751">
                  <c:v>8</c:v>
                </c:pt>
                <c:pt idx="752">
                  <c:v>8</c:v>
                </c:pt>
                <c:pt idx="753">
                  <c:v>8</c:v>
                </c:pt>
                <c:pt idx="754">
                  <c:v>8</c:v>
                </c:pt>
                <c:pt idx="755">
                  <c:v>8</c:v>
                </c:pt>
                <c:pt idx="756">
                  <c:v>8</c:v>
                </c:pt>
                <c:pt idx="757">
                  <c:v>8</c:v>
                </c:pt>
                <c:pt idx="758">
                  <c:v>8</c:v>
                </c:pt>
                <c:pt idx="759">
                  <c:v>8</c:v>
                </c:pt>
                <c:pt idx="760">
                  <c:v>8</c:v>
                </c:pt>
                <c:pt idx="761">
                  <c:v>8</c:v>
                </c:pt>
                <c:pt idx="762">
                  <c:v>8</c:v>
                </c:pt>
                <c:pt idx="763">
                  <c:v>8</c:v>
                </c:pt>
                <c:pt idx="764">
                  <c:v>8</c:v>
                </c:pt>
                <c:pt idx="765">
                  <c:v>8</c:v>
                </c:pt>
                <c:pt idx="766">
                  <c:v>8</c:v>
                </c:pt>
                <c:pt idx="767">
                  <c:v>8</c:v>
                </c:pt>
                <c:pt idx="768">
                  <c:v>8</c:v>
                </c:pt>
                <c:pt idx="769">
                  <c:v>8</c:v>
                </c:pt>
                <c:pt idx="770">
                  <c:v>8</c:v>
                </c:pt>
                <c:pt idx="771">
                  <c:v>8</c:v>
                </c:pt>
                <c:pt idx="772">
                  <c:v>8</c:v>
                </c:pt>
                <c:pt idx="773">
                  <c:v>8</c:v>
                </c:pt>
                <c:pt idx="774">
                  <c:v>8</c:v>
                </c:pt>
                <c:pt idx="775">
                  <c:v>8</c:v>
                </c:pt>
                <c:pt idx="776">
                  <c:v>8</c:v>
                </c:pt>
                <c:pt idx="777">
                  <c:v>8</c:v>
                </c:pt>
                <c:pt idx="778">
                  <c:v>8</c:v>
                </c:pt>
                <c:pt idx="779">
                  <c:v>8</c:v>
                </c:pt>
                <c:pt idx="780">
                  <c:v>8</c:v>
                </c:pt>
                <c:pt idx="781">
                  <c:v>8</c:v>
                </c:pt>
                <c:pt idx="782">
                  <c:v>8</c:v>
                </c:pt>
                <c:pt idx="783">
                  <c:v>8</c:v>
                </c:pt>
                <c:pt idx="784">
                  <c:v>8</c:v>
                </c:pt>
                <c:pt idx="785">
                  <c:v>8</c:v>
                </c:pt>
                <c:pt idx="786">
                  <c:v>8</c:v>
                </c:pt>
                <c:pt idx="787">
                  <c:v>8</c:v>
                </c:pt>
                <c:pt idx="788">
                  <c:v>8</c:v>
                </c:pt>
                <c:pt idx="789">
                  <c:v>8</c:v>
                </c:pt>
                <c:pt idx="790">
                  <c:v>8</c:v>
                </c:pt>
                <c:pt idx="791">
                  <c:v>8</c:v>
                </c:pt>
                <c:pt idx="792">
                  <c:v>8</c:v>
                </c:pt>
                <c:pt idx="793">
                  <c:v>8</c:v>
                </c:pt>
                <c:pt idx="794">
                  <c:v>8</c:v>
                </c:pt>
                <c:pt idx="795">
                  <c:v>8</c:v>
                </c:pt>
                <c:pt idx="796">
                  <c:v>8</c:v>
                </c:pt>
                <c:pt idx="797">
                  <c:v>8</c:v>
                </c:pt>
                <c:pt idx="798">
                  <c:v>8</c:v>
                </c:pt>
                <c:pt idx="799">
                  <c:v>8</c:v>
                </c:pt>
                <c:pt idx="800">
                  <c:v>8</c:v>
                </c:pt>
                <c:pt idx="801">
                  <c:v>8</c:v>
                </c:pt>
                <c:pt idx="802">
                  <c:v>8</c:v>
                </c:pt>
                <c:pt idx="803">
                  <c:v>8</c:v>
                </c:pt>
                <c:pt idx="804">
                  <c:v>8</c:v>
                </c:pt>
                <c:pt idx="805">
                  <c:v>8</c:v>
                </c:pt>
                <c:pt idx="806">
                  <c:v>8</c:v>
                </c:pt>
                <c:pt idx="807">
                  <c:v>8</c:v>
                </c:pt>
                <c:pt idx="808">
                  <c:v>8</c:v>
                </c:pt>
                <c:pt idx="809">
                  <c:v>8</c:v>
                </c:pt>
                <c:pt idx="810">
                  <c:v>8</c:v>
                </c:pt>
                <c:pt idx="811">
                  <c:v>8</c:v>
                </c:pt>
                <c:pt idx="812">
                  <c:v>8</c:v>
                </c:pt>
                <c:pt idx="813">
                  <c:v>8</c:v>
                </c:pt>
                <c:pt idx="814">
                  <c:v>8</c:v>
                </c:pt>
                <c:pt idx="815">
                  <c:v>8</c:v>
                </c:pt>
                <c:pt idx="816">
                  <c:v>8</c:v>
                </c:pt>
                <c:pt idx="817">
                  <c:v>8</c:v>
                </c:pt>
                <c:pt idx="818">
                  <c:v>8</c:v>
                </c:pt>
                <c:pt idx="819">
                  <c:v>8</c:v>
                </c:pt>
                <c:pt idx="820">
                  <c:v>8</c:v>
                </c:pt>
                <c:pt idx="821">
                  <c:v>8</c:v>
                </c:pt>
                <c:pt idx="822">
                  <c:v>8</c:v>
                </c:pt>
                <c:pt idx="823">
                  <c:v>8</c:v>
                </c:pt>
                <c:pt idx="824">
                  <c:v>8</c:v>
                </c:pt>
                <c:pt idx="825">
                  <c:v>8</c:v>
                </c:pt>
                <c:pt idx="826">
                  <c:v>8</c:v>
                </c:pt>
                <c:pt idx="827">
                  <c:v>8</c:v>
                </c:pt>
                <c:pt idx="828">
                  <c:v>8</c:v>
                </c:pt>
                <c:pt idx="829">
                  <c:v>8</c:v>
                </c:pt>
                <c:pt idx="830">
                  <c:v>8</c:v>
                </c:pt>
                <c:pt idx="831">
                  <c:v>8</c:v>
                </c:pt>
                <c:pt idx="832">
                  <c:v>8</c:v>
                </c:pt>
                <c:pt idx="833">
                  <c:v>8</c:v>
                </c:pt>
                <c:pt idx="834">
                  <c:v>8</c:v>
                </c:pt>
                <c:pt idx="835">
                  <c:v>8</c:v>
                </c:pt>
                <c:pt idx="836">
                  <c:v>8</c:v>
                </c:pt>
                <c:pt idx="837">
                  <c:v>8</c:v>
                </c:pt>
                <c:pt idx="838">
                  <c:v>8</c:v>
                </c:pt>
                <c:pt idx="839">
                  <c:v>8</c:v>
                </c:pt>
                <c:pt idx="840">
                  <c:v>8</c:v>
                </c:pt>
                <c:pt idx="841">
                  <c:v>8</c:v>
                </c:pt>
                <c:pt idx="842">
                  <c:v>8</c:v>
                </c:pt>
                <c:pt idx="843">
                  <c:v>8</c:v>
                </c:pt>
                <c:pt idx="844">
                  <c:v>8</c:v>
                </c:pt>
                <c:pt idx="845">
                  <c:v>8</c:v>
                </c:pt>
                <c:pt idx="846">
                  <c:v>8</c:v>
                </c:pt>
                <c:pt idx="847">
                  <c:v>8</c:v>
                </c:pt>
                <c:pt idx="848">
                  <c:v>8</c:v>
                </c:pt>
                <c:pt idx="849">
                  <c:v>8</c:v>
                </c:pt>
                <c:pt idx="850">
                  <c:v>9</c:v>
                </c:pt>
                <c:pt idx="851">
                  <c:v>9</c:v>
                </c:pt>
                <c:pt idx="852">
                  <c:v>9</c:v>
                </c:pt>
                <c:pt idx="853">
                  <c:v>9</c:v>
                </c:pt>
                <c:pt idx="854">
                  <c:v>9</c:v>
                </c:pt>
                <c:pt idx="855">
                  <c:v>9</c:v>
                </c:pt>
                <c:pt idx="856">
                  <c:v>9</c:v>
                </c:pt>
                <c:pt idx="857">
                  <c:v>9</c:v>
                </c:pt>
                <c:pt idx="858">
                  <c:v>9</c:v>
                </c:pt>
                <c:pt idx="859">
                  <c:v>9</c:v>
                </c:pt>
                <c:pt idx="860">
                  <c:v>9</c:v>
                </c:pt>
                <c:pt idx="861">
                  <c:v>9</c:v>
                </c:pt>
                <c:pt idx="862">
                  <c:v>9</c:v>
                </c:pt>
                <c:pt idx="863">
                  <c:v>9</c:v>
                </c:pt>
                <c:pt idx="864">
                  <c:v>9</c:v>
                </c:pt>
                <c:pt idx="865">
                  <c:v>9</c:v>
                </c:pt>
                <c:pt idx="866">
                  <c:v>9</c:v>
                </c:pt>
                <c:pt idx="867">
                  <c:v>9</c:v>
                </c:pt>
                <c:pt idx="868">
                  <c:v>9</c:v>
                </c:pt>
                <c:pt idx="869">
                  <c:v>9</c:v>
                </c:pt>
                <c:pt idx="870">
                  <c:v>9</c:v>
                </c:pt>
                <c:pt idx="871">
                  <c:v>9</c:v>
                </c:pt>
                <c:pt idx="872">
                  <c:v>9</c:v>
                </c:pt>
                <c:pt idx="873">
                  <c:v>9</c:v>
                </c:pt>
                <c:pt idx="874">
                  <c:v>9</c:v>
                </c:pt>
                <c:pt idx="875">
                  <c:v>9</c:v>
                </c:pt>
                <c:pt idx="876">
                  <c:v>9</c:v>
                </c:pt>
                <c:pt idx="877">
                  <c:v>9</c:v>
                </c:pt>
                <c:pt idx="878">
                  <c:v>9</c:v>
                </c:pt>
                <c:pt idx="879">
                  <c:v>9</c:v>
                </c:pt>
                <c:pt idx="880">
                  <c:v>9</c:v>
                </c:pt>
                <c:pt idx="881">
                  <c:v>9</c:v>
                </c:pt>
                <c:pt idx="882">
                  <c:v>9</c:v>
                </c:pt>
                <c:pt idx="883">
                  <c:v>9</c:v>
                </c:pt>
                <c:pt idx="884">
                  <c:v>9</c:v>
                </c:pt>
                <c:pt idx="885">
                  <c:v>9</c:v>
                </c:pt>
                <c:pt idx="886">
                  <c:v>9</c:v>
                </c:pt>
                <c:pt idx="887">
                  <c:v>9</c:v>
                </c:pt>
                <c:pt idx="888">
                  <c:v>9</c:v>
                </c:pt>
                <c:pt idx="889">
                  <c:v>9</c:v>
                </c:pt>
                <c:pt idx="890">
                  <c:v>9</c:v>
                </c:pt>
                <c:pt idx="891">
                  <c:v>9</c:v>
                </c:pt>
                <c:pt idx="892">
                  <c:v>9</c:v>
                </c:pt>
                <c:pt idx="893">
                  <c:v>9</c:v>
                </c:pt>
                <c:pt idx="894">
                  <c:v>9</c:v>
                </c:pt>
                <c:pt idx="895">
                  <c:v>9</c:v>
                </c:pt>
                <c:pt idx="896">
                  <c:v>9</c:v>
                </c:pt>
                <c:pt idx="897">
                  <c:v>9</c:v>
                </c:pt>
                <c:pt idx="898">
                  <c:v>9</c:v>
                </c:pt>
                <c:pt idx="899">
                  <c:v>9</c:v>
                </c:pt>
                <c:pt idx="900">
                  <c:v>9</c:v>
                </c:pt>
                <c:pt idx="901">
                  <c:v>9</c:v>
                </c:pt>
                <c:pt idx="902">
                  <c:v>9</c:v>
                </c:pt>
                <c:pt idx="903">
                  <c:v>9</c:v>
                </c:pt>
                <c:pt idx="904">
                  <c:v>9</c:v>
                </c:pt>
                <c:pt idx="905">
                  <c:v>9</c:v>
                </c:pt>
                <c:pt idx="906">
                  <c:v>9</c:v>
                </c:pt>
                <c:pt idx="907">
                  <c:v>9</c:v>
                </c:pt>
                <c:pt idx="908">
                  <c:v>9</c:v>
                </c:pt>
                <c:pt idx="909">
                  <c:v>9</c:v>
                </c:pt>
                <c:pt idx="910">
                  <c:v>9</c:v>
                </c:pt>
                <c:pt idx="911">
                  <c:v>9</c:v>
                </c:pt>
                <c:pt idx="912">
                  <c:v>9</c:v>
                </c:pt>
                <c:pt idx="913">
                  <c:v>9</c:v>
                </c:pt>
                <c:pt idx="914">
                  <c:v>9</c:v>
                </c:pt>
                <c:pt idx="915">
                  <c:v>9</c:v>
                </c:pt>
                <c:pt idx="916">
                  <c:v>9</c:v>
                </c:pt>
                <c:pt idx="917">
                  <c:v>9</c:v>
                </c:pt>
                <c:pt idx="918">
                  <c:v>9</c:v>
                </c:pt>
                <c:pt idx="919">
                  <c:v>9</c:v>
                </c:pt>
                <c:pt idx="920">
                  <c:v>9</c:v>
                </c:pt>
                <c:pt idx="921">
                  <c:v>9</c:v>
                </c:pt>
                <c:pt idx="922">
                  <c:v>9</c:v>
                </c:pt>
                <c:pt idx="923">
                  <c:v>9</c:v>
                </c:pt>
                <c:pt idx="924">
                  <c:v>9</c:v>
                </c:pt>
                <c:pt idx="925">
                  <c:v>9</c:v>
                </c:pt>
                <c:pt idx="926">
                  <c:v>9</c:v>
                </c:pt>
                <c:pt idx="927">
                  <c:v>9</c:v>
                </c:pt>
                <c:pt idx="928">
                  <c:v>9</c:v>
                </c:pt>
                <c:pt idx="929">
                  <c:v>9</c:v>
                </c:pt>
                <c:pt idx="930">
                  <c:v>9</c:v>
                </c:pt>
                <c:pt idx="931">
                  <c:v>9</c:v>
                </c:pt>
                <c:pt idx="932">
                  <c:v>9</c:v>
                </c:pt>
                <c:pt idx="933">
                  <c:v>9</c:v>
                </c:pt>
                <c:pt idx="934">
                  <c:v>9</c:v>
                </c:pt>
                <c:pt idx="935">
                  <c:v>9</c:v>
                </c:pt>
                <c:pt idx="936">
                  <c:v>9</c:v>
                </c:pt>
                <c:pt idx="937">
                  <c:v>9</c:v>
                </c:pt>
                <c:pt idx="938">
                  <c:v>9</c:v>
                </c:pt>
                <c:pt idx="939">
                  <c:v>9</c:v>
                </c:pt>
                <c:pt idx="940">
                  <c:v>9</c:v>
                </c:pt>
                <c:pt idx="941">
                  <c:v>9</c:v>
                </c:pt>
                <c:pt idx="942">
                  <c:v>9</c:v>
                </c:pt>
                <c:pt idx="943">
                  <c:v>9</c:v>
                </c:pt>
                <c:pt idx="944">
                  <c:v>9</c:v>
                </c:pt>
                <c:pt idx="945">
                  <c:v>9</c:v>
                </c:pt>
                <c:pt idx="946">
                  <c:v>9</c:v>
                </c:pt>
                <c:pt idx="947">
                  <c:v>9</c:v>
                </c:pt>
                <c:pt idx="948">
                  <c:v>9</c:v>
                </c:pt>
                <c:pt idx="949">
                  <c:v>9</c:v>
                </c:pt>
                <c:pt idx="950">
                  <c:v>9</c:v>
                </c:pt>
                <c:pt idx="951">
                  <c:v>9</c:v>
                </c:pt>
                <c:pt idx="952">
                  <c:v>9</c:v>
                </c:pt>
                <c:pt idx="953">
                  <c:v>9</c:v>
                </c:pt>
                <c:pt idx="954">
                  <c:v>9</c:v>
                </c:pt>
                <c:pt idx="955">
                  <c:v>9</c:v>
                </c:pt>
                <c:pt idx="956">
                  <c:v>9</c:v>
                </c:pt>
                <c:pt idx="957">
                  <c:v>9</c:v>
                </c:pt>
                <c:pt idx="958">
                  <c:v>9</c:v>
                </c:pt>
                <c:pt idx="959">
                  <c:v>9</c:v>
                </c:pt>
                <c:pt idx="960">
                  <c:v>9</c:v>
                </c:pt>
                <c:pt idx="961">
                  <c:v>9</c:v>
                </c:pt>
                <c:pt idx="962">
                  <c:v>9</c:v>
                </c:pt>
                <c:pt idx="963">
                  <c:v>9</c:v>
                </c:pt>
                <c:pt idx="964">
                  <c:v>9</c:v>
                </c:pt>
                <c:pt idx="965">
                  <c:v>9</c:v>
                </c:pt>
                <c:pt idx="966">
                  <c:v>9</c:v>
                </c:pt>
                <c:pt idx="967">
                  <c:v>10</c:v>
                </c:pt>
                <c:pt idx="968">
                  <c:v>10</c:v>
                </c:pt>
                <c:pt idx="969">
                  <c:v>10</c:v>
                </c:pt>
                <c:pt idx="970">
                  <c:v>10</c:v>
                </c:pt>
                <c:pt idx="971">
                  <c:v>10</c:v>
                </c:pt>
                <c:pt idx="972">
                  <c:v>10</c:v>
                </c:pt>
                <c:pt idx="973">
                  <c:v>10</c:v>
                </c:pt>
                <c:pt idx="974">
                  <c:v>10</c:v>
                </c:pt>
                <c:pt idx="975">
                  <c:v>10</c:v>
                </c:pt>
                <c:pt idx="976">
                  <c:v>10</c:v>
                </c:pt>
                <c:pt idx="977">
                  <c:v>10</c:v>
                </c:pt>
                <c:pt idx="978">
                  <c:v>10</c:v>
                </c:pt>
                <c:pt idx="979">
                  <c:v>10</c:v>
                </c:pt>
                <c:pt idx="980">
                  <c:v>10</c:v>
                </c:pt>
                <c:pt idx="981">
                  <c:v>10</c:v>
                </c:pt>
                <c:pt idx="982">
                  <c:v>10</c:v>
                </c:pt>
                <c:pt idx="983">
                  <c:v>10</c:v>
                </c:pt>
                <c:pt idx="984">
                  <c:v>10</c:v>
                </c:pt>
                <c:pt idx="985">
                  <c:v>10</c:v>
                </c:pt>
                <c:pt idx="986">
                  <c:v>10</c:v>
                </c:pt>
                <c:pt idx="987">
                  <c:v>10</c:v>
                </c:pt>
                <c:pt idx="988">
                  <c:v>10</c:v>
                </c:pt>
                <c:pt idx="989">
                  <c:v>10</c:v>
                </c:pt>
                <c:pt idx="990">
                  <c:v>10</c:v>
                </c:pt>
                <c:pt idx="991">
                  <c:v>10</c:v>
                </c:pt>
                <c:pt idx="992">
                  <c:v>10</c:v>
                </c:pt>
                <c:pt idx="993">
                  <c:v>10</c:v>
                </c:pt>
                <c:pt idx="994">
                  <c:v>10</c:v>
                </c:pt>
                <c:pt idx="995">
                  <c:v>10</c:v>
                </c:pt>
                <c:pt idx="996">
                  <c:v>10</c:v>
                </c:pt>
                <c:pt idx="997">
                  <c:v>10</c:v>
                </c:pt>
                <c:pt idx="998">
                  <c:v>10</c:v>
                </c:pt>
                <c:pt idx="999">
                  <c:v>10</c:v>
                </c:pt>
                <c:pt idx="1000">
                  <c:v>10</c:v>
                </c:pt>
                <c:pt idx="1001">
                  <c:v>10</c:v>
                </c:pt>
                <c:pt idx="1002">
                  <c:v>10</c:v>
                </c:pt>
                <c:pt idx="1003">
                  <c:v>10</c:v>
                </c:pt>
                <c:pt idx="1004">
                  <c:v>10</c:v>
                </c:pt>
                <c:pt idx="1005">
                  <c:v>10</c:v>
                </c:pt>
                <c:pt idx="1006">
                  <c:v>10</c:v>
                </c:pt>
                <c:pt idx="1007">
                  <c:v>10</c:v>
                </c:pt>
                <c:pt idx="1008">
                  <c:v>10</c:v>
                </c:pt>
                <c:pt idx="1009">
                  <c:v>10</c:v>
                </c:pt>
                <c:pt idx="1010">
                  <c:v>10</c:v>
                </c:pt>
                <c:pt idx="1011">
                  <c:v>10</c:v>
                </c:pt>
                <c:pt idx="1012">
                  <c:v>10</c:v>
                </c:pt>
                <c:pt idx="1013">
                  <c:v>10</c:v>
                </c:pt>
                <c:pt idx="1014">
                  <c:v>10</c:v>
                </c:pt>
                <c:pt idx="1015">
                  <c:v>10</c:v>
                </c:pt>
                <c:pt idx="1016">
                  <c:v>10</c:v>
                </c:pt>
                <c:pt idx="1017">
                  <c:v>10</c:v>
                </c:pt>
                <c:pt idx="1018">
                  <c:v>10</c:v>
                </c:pt>
                <c:pt idx="1019">
                  <c:v>10</c:v>
                </c:pt>
                <c:pt idx="1020">
                  <c:v>10</c:v>
                </c:pt>
                <c:pt idx="1021">
                  <c:v>10</c:v>
                </c:pt>
                <c:pt idx="1022">
                  <c:v>10</c:v>
                </c:pt>
                <c:pt idx="1023">
                  <c:v>10</c:v>
                </c:pt>
                <c:pt idx="1024">
                  <c:v>10</c:v>
                </c:pt>
                <c:pt idx="1025">
                  <c:v>10</c:v>
                </c:pt>
                <c:pt idx="1026">
                  <c:v>10</c:v>
                </c:pt>
                <c:pt idx="1027">
                  <c:v>10</c:v>
                </c:pt>
                <c:pt idx="1028">
                  <c:v>10</c:v>
                </c:pt>
                <c:pt idx="1029">
                  <c:v>10</c:v>
                </c:pt>
                <c:pt idx="1030">
                  <c:v>10</c:v>
                </c:pt>
                <c:pt idx="1031">
                  <c:v>10</c:v>
                </c:pt>
                <c:pt idx="1032">
                  <c:v>10</c:v>
                </c:pt>
                <c:pt idx="1033">
                  <c:v>10</c:v>
                </c:pt>
                <c:pt idx="1034">
                  <c:v>10</c:v>
                </c:pt>
                <c:pt idx="1035">
                  <c:v>10</c:v>
                </c:pt>
                <c:pt idx="1036">
                  <c:v>10</c:v>
                </c:pt>
                <c:pt idx="1037">
                  <c:v>10</c:v>
                </c:pt>
                <c:pt idx="1038">
                  <c:v>10</c:v>
                </c:pt>
                <c:pt idx="1039">
                  <c:v>10</c:v>
                </c:pt>
                <c:pt idx="1040">
                  <c:v>10</c:v>
                </c:pt>
                <c:pt idx="1041">
                  <c:v>10</c:v>
                </c:pt>
                <c:pt idx="1042">
                  <c:v>11</c:v>
                </c:pt>
                <c:pt idx="1043">
                  <c:v>11</c:v>
                </c:pt>
                <c:pt idx="1044">
                  <c:v>11</c:v>
                </c:pt>
                <c:pt idx="1045">
                  <c:v>11</c:v>
                </c:pt>
                <c:pt idx="1046">
                  <c:v>11</c:v>
                </c:pt>
                <c:pt idx="1047">
                  <c:v>11</c:v>
                </c:pt>
                <c:pt idx="1048">
                  <c:v>11</c:v>
                </c:pt>
                <c:pt idx="1049">
                  <c:v>11</c:v>
                </c:pt>
                <c:pt idx="1050">
                  <c:v>11</c:v>
                </c:pt>
                <c:pt idx="1051">
                  <c:v>11</c:v>
                </c:pt>
                <c:pt idx="1052">
                  <c:v>11</c:v>
                </c:pt>
                <c:pt idx="1053">
                  <c:v>11</c:v>
                </c:pt>
                <c:pt idx="1054">
                  <c:v>11</c:v>
                </c:pt>
                <c:pt idx="1055">
                  <c:v>11</c:v>
                </c:pt>
                <c:pt idx="1056">
                  <c:v>11</c:v>
                </c:pt>
                <c:pt idx="1057">
                  <c:v>11</c:v>
                </c:pt>
                <c:pt idx="1058">
                  <c:v>11</c:v>
                </c:pt>
                <c:pt idx="1059">
                  <c:v>11</c:v>
                </c:pt>
                <c:pt idx="1060">
                  <c:v>11</c:v>
                </c:pt>
                <c:pt idx="1061">
                  <c:v>11</c:v>
                </c:pt>
                <c:pt idx="1062">
                  <c:v>11</c:v>
                </c:pt>
                <c:pt idx="1063">
                  <c:v>11</c:v>
                </c:pt>
                <c:pt idx="1064">
                  <c:v>11</c:v>
                </c:pt>
                <c:pt idx="1065">
                  <c:v>11</c:v>
                </c:pt>
                <c:pt idx="1066">
                  <c:v>11</c:v>
                </c:pt>
                <c:pt idx="1067">
                  <c:v>11</c:v>
                </c:pt>
                <c:pt idx="1068">
                  <c:v>11</c:v>
                </c:pt>
                <c:pt idx="1069">
                  <c:v>11</c:v>
                </c:pt>
                <c:pt idx="1070">
                  <c:v>11</c:v>
                </c:pt>
                <c:pt idx="1071">
                  <c:v>11</c:v>
                </c:pt>
                <c:pt idx="1072">
                  <c:v>11</c:v>
                </c:pt>
                <c:pt idx="1073">
                  <c:v>11</c:v>
                </c:pt>
                <c:pt idx="1074">
                  <c:v>12</c:v>
                </c:pt>
                <c:pt idx="1075">
                  <c:v>12</c:v>
                </c:pt>
                <c:pt idx="1076">
                  <c:v>12</c:v>
                </c:pt>
                <c:pt idx="1077">
                  <c:v>12</c:v>
                </c:pt>
                <c:pt idx="1078">
                  <c:v>12</c:v>
                </c:pt>
                <c:pt idx="1079">
                  <c:v>12</c:v>
                </c:pt>
                <c:pt idx="1080">
                  <c:v>12</c:v>
                </c:pt>
                <c:pt idx="1081">
                  <c:v>12</c:v>
                </c:pt>
                <c:pt idx="1082">
                  <c:v>12</c:v>
                </c:pt>
                <c:pt idx="1083">
                  <c:v>13</c:v>
                </c:pt>
                <c:pt idx="1084">
                  <c:v>13</c:v>
                </c:pt>
                <c:pt idx="1085">
                  <c:v>13</c:v>
                </c:pt>
                <c:pt idx="1086">
                  <c:v>13</c:v>
                </c:pt>
                <c:pt idx="1087">
                  <c:v>13</c:v>
                </c:pt>
                <c:pt idx="1088">
                  <c:v>14</c:v>
                </c:pt>
                <c:pt idx="1089">
                  <c:v>14</c:v>
                </c:pt>
                <c:pt idx="1090">
                  <c:v>14</c:v>
                </c:pt>
                <c:pt idx="1091">
                  <c:v>14</c:v>
                </c:pt>
              </c:numCache>
            </c:numRef>
          </c:yVal>
          <c:smooth val="0"/>
        </c:ser>
        <c:dLbls>
          <c:showLegendKey val="0"/>
          <c:showVal val="0"/>
          <c:showCatName val="0"/>
          <c:showSerName val="0"/>
          <c:showPercent val="0"/>
          <c:showBubbleSize val="0"/>
        </c:dLbls>
        <c:axId val="262778592"/>
        <c:axId val="262779152"/>
      </c:scatterChart>
      <c:valAx>
        <c:axId val="26277859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400" b="0" i="0" u="none" strike="noStrike" kern="1200" cap="all" baseline="0">
                    <a:solidFill>
                      <a:schemeClr val="tx1">
                        <a:lumMod val="65000"/>
                        <a:lumOff val="35000"/>
                      </a:schemeClr>
                    </a:solidFill>
                    <a:latin typeface="+mn-lt"/>
                    <a:ea typeface="+mn-ea"/>
                    <a:cs typeface="+mn-cs"/>
                  </a:defRPr>
                </a:pPr>
                <a:r>
                  <a:rPr lang="en-US" sz="1400"/>
                  <a:t>Y - Position of ad in break</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62779152"/>
        <c:crosses val="autoZero"/>
        <c:crossBetween val="midCat"/>
      </c:valAx>
      <c:valAx>
        <c:axId val="26277915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mn-lt"/>
                    <a:ea typeface="+mn-ea"/>
                    <a:cs typeface="+mn-cs"/>
                  </a:defRPr>
                </a:pPr>
                <a:r>
                  <a:rPr lang="en-US" sz="1400"/>
                  <a:t>Z - number of ads in break</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62778592"/>
        <c:crosses val="autoZero"/>
        <c:crossBetween val="midCat"/>
      </c:valAx>
      <c:spPr>
        <a:noFill/>
        <a:ln>
          <a:noFill/>
        </a:ln>
        <a:effectLst/>
      </c:spPr>
    </c:plotArea>
    <c:plotVisOnly val="1"/>
    <c:dispBlanksAs val="gap"/>
    <c:showDLblsOverMax val="0"/>
  </c:chart>
  <c:spPr>
    <a:noFill/>
    <a:ln>
      <a:noFill/>
    </a:ln>
    <a:effectLst/>
  </c:spPr>
  <c:txPr>
    <a:bodyPr/>
    <a:lstStyle/>
    <a:p>
      <a:pPr>
        <a:defRPr sz="1000" baseline="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Net</a:t>
            </a:r>
            <a:r>
              <a:rPr lang="en-US" baseline="0" dirty="0"/>
              <a:t> </a:t>
            </a:r>
            <a:r>
              <a:rPr lang="en-US" baseline="0" dirty="0" smtClean="0"/>
              <a:t>Revenue</a:t>
            </a:r>
          </a:p>
          <a:p>
            <a:pPr>
              <a:defRPr/>
            </a:pPr>
            <a:r>
              <a:rPr lang="en-US" sz="900" baseline="0" dirty="0" smtClean="0"/>
              <a:t>$ in 000’s </a:t>
            </a:r>
            <a:endParaRPr lang="en-US" sz="9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Sheet2!$E$7</c:f>
              <c:strCache>
                <c:ptCount val="1"/>
                <c:pt idx="0">
                  <c:v>Coke</c:v>
                </c:pt>
              </c:strCache>
            </c:strRef>
          </c:tx>
          <c:spPr>
            <a:solidFill>
              <a:schemeClr val="bg2"/>
            </a:solidFill>
            <a:ln>
              <a:solidFill>
                <a:schemeClr val="bg2">
                  <a:lumMod val="60000"/>
                  <a:lumOff val="40000"/>
                </a:schemeClr>
              </a:solidFill>
            </a:ln>
            <a:effectLst/>
          </c:spPr>
          <c:invertIfNegative val="0"/>
          <c:cat>
            <c:numRef>
              <c:f>Sheet2!$D$8:$D$10</c:f>
              <c:numCache>
                <c:formatCode>General</c:formatCode>
                <c:ptCount val="3"/>
                <c:pt idx="0">
                  <c:v>2012</c:v>
                </c:pt>
                <c:pt idx="1">
                  <c:v>2013</c:v>
                </c:pt>
                <c:pt idx="2">
                  <c:v>2014</c:v>
                </c:pt>
              </c:numCache>
            </c:numRef>
          </c:cat>
          <c:val>
            <c:numRef>
              <c:f>Sheet2!$E$8:$E$10</c:f>
              <c:numCache>
                <c:formatCode>General</c:formatCode>
                <c:ptCount val="3"/>
                <c:pt idx="0">
                  <c:v>48017</c:v>
                </c:pt>
                <c:pt idx="1">
                  <c:v>46854</c:v>
                </c:pt>
                <c:pt idx="2">
                  <c:v>45998</c:v>
                </c:pt>
              </c:numCache>
            </c:numRef>
          </c:val>
        </c:ser>
        <c:ser>
          <c:idx val="1"/>
          <c:order val="1"/>
          <c:tx>
            <c:strRef>
              <c:f>Sheet2!$F$7</c:f>
              <c:strCache>
                <c:ptCount val="1"/>
                <c:pt idx="0">
                  <c:v>Pepsi</c:v>
                </c:pt>
              </c:strCache>
            </c:strRef>
          </c:tx>
          <c:spPr>
            <a:solidFill>
              <a:schemeClr val="accent2"/>
            </a:solidFill>
            <a:ln>
              <a:noFill/>
            </a:ln>
            <a:effectLst/>
          </c:spPr>
          <c:invertIfNegative val="0"/>
          <c:cat>
            <c:numRef>
              <c:f>Sheet2!$D$8:$D$10</c:f>
              <c:numCache>
                <c:formatCode>General</c:formatCode>
                <c:ptCount val="3"/>
                <c:pt idx="0">
                  <c:v>2012</c:v>
                </c:pt>
                <c:pt idx="1">
                  <c:v>2013</c:v>
                </c:pt>
                <c:pt idx="2">
                  <c:v>2014</c:v>
                </c:pt>
              </c:numCache>
            </c:numRef>
          </c:cat>
          <c:val>
            <c:numRef>
              <c:f>Sheet2!$F$8:$F$10</c:f>
              <c:numCache>
                <c:formatCode>General</c:formatCode>
                <c:ptCount val="3"/>
                <c:pt idx="0">
                  <c:v>65492</c:v>
                </c:pt>
                <c:pt idx="1">
                  <c:v>66415</c:v>
                </c:pt>
                <c:pt idx="2">
                  <c:v>66683</c:v>
                </c:pt>
              </c:numCache>
            </c:numRef>
          </c:val>
        </c:ser>
        <c:dLbls>
          <c:showLegendKey val="0"/>
          <c:showVal val="0"/>
          <c:showCatName val="0"/>
          <c:showSerName val="0"/>
          <c:showPercent val="0"/>
          <c:showBubbleSize val="0"/>
        </c:dLbls>
        <c:gapWidth val="219"/>
        <c:overlap val="-27"/>
        <c:axId val="263300976"/>
        <c:axId val="263301536"/>
      </c:barChart>
      <c:catAx>
        <c:axId val="263300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3301536"/>
        <c:crosses val="autoZero"/>
        <c:auto val="1"/>
        <c:lblAlgn val="ctr"/>
        <c:lblOffset val="100"/>
        <c:noMultiLvlLbl val="0"/>
      </c:catAx>
      <c:valAx>
        <c:axId val="263301536"/>
        <c:scaling>
          <c:orientation val="minMax"/>
          <c:min val="40000"/>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33009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sz="2000" dirty="0"/>
              <a:t>Coke vs Pepsi Advertising </a:t>
            </a:r>
            <a:r>
              <a:rPr lang="en-US" sz="2000" dirty="0" smtClean="0"/>
              <a:t>Expenditures by Medium</a:t>
            </a:r>
            <a:endParaRPr lang="en-US" sz="2000"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0.112322612601841"/>
          <c:y val="9.68413326930221E-2"/>
          <c:w val="0.69414326334208198"/>
          <c:h val="0.78869272854915895"/>
        </c:manualLayout>
      </c:layout>
      <c:barChart>
        <c:barDir val="col"/>
        <c:grouping val="clustered"/>
        <c:varyColors val="0"/>
        <c:ser>
          <c:idx val="0"/>
          <c:order val="0"/>
          <c:tx>
            <c:strRef>
              <c:f>'[statistic_id192214_advertising-spending-of-pepsico-in-the-us-2013.xlsx]Data'!$C$5</c:f>
              <c:strCache>
                <c:ptCount val="1"/>
                <c:pt idx="0">
                  <c:v>Pepsi</c:v>
                </c:pt>
              </c:strCache>
            </c:strRef>
          </c:tx>
          <c:spPr>
            <a:solidFill>
              <a:schemeClr val="accent1"/>
            </a:solidFill>
            <a:ln>
              <a:noFill/>
            </a:ln>
            <a:effectLst>
              <a:innerShdw blurRad="50800" dist="25400" dir="13500000">
                <a:srgbClr val="FFFFFF">
                  <a:alpha val="75000"/>
                </a:srgbClr>
              </a:innerShdw>
              <a:outerShdw blurRad="63500" dist="25400" dir="5400000" rotWithShape="0">
                <a:srgbClr val="808080">
                  <a:alpha val="75000"/>
                </a:srgbClr>
              </a:outerShdw>
            </a:effectLst>
          </c:spPr>
          <c:invertIfNegative val="0"/>
          <c:cat>
            <c:strRef>
              <c:f>'[statistic_id192214_advertising-spending-of-pepsico-in-the-us-2013.xlsx]Data'!$B$6:$B$13</c:f>
              <c:strCache>
                <c:ptCount val="8"/>
                <c:pt idx="0">
                  <c:v>Total</c:v>
                </c:pt>
                <c:pt idx="1">
                  <c:v>TV</c:v>
                </c:pt>
                <c:pt idx="2">
                  <c:v>Magazine</c:v>
                </c:pt>
                <c:pt idx="3">
                  <c:v>Radio</c:v>
                </c:pt>
                <c:pt idx="4">
                  <c:v>Internet</c:v>
                </c:pt>
                <c:pt idx="5">
                  <c:v>Outdoor</c:v>
                </c:pt>
                <c:pt idx="6">
                  <c:v>Newspaper</c:v>
                </c:pt>
                <c:pt idx="7">
                  <c:v>Unmeasured</c:v>
                </c:pt>
              </c:strCache>
            </c:strRef>
          </c:cat>
          <c:val>
            <c:numRef>
              <c:f>'[statistic_id192214_advertising-spending-of-pepsico-in-the-us-2013.xlsx]Data'!$C$6:$C$13</c:f>
              <c:numCache>
                <c:formatCode>#,##0.##</c:formatCode>
                <c:ptCount val="8"/>
                <c:pt idx="0">
                  <c:v>1215.2</c:v>
                </c:pt>
                <c:pt idx="1">
                  <c:v>659.1</c:v>
                </c:pt>
                <c:pt idx="2">
                  <c:v>133.4</c:v>
                </c:pt>
                <c:pt idx="3">
                  <c:v>32.200000000000003</c:v>
                </c:pt>
                <c:pt idx="4">
                  <c:v>28.8</c:v>
                </c:pt>
                <c:pt idx="5">
                  <c:v>24.1</c:v>
                </c:pt>
                <c:pt idx="6">
                  <c:v>9.9</c:v>
                </c:pt>
                <c:pt idx="7">
                  <c:v>327.7</c:v>
                </c:pt>
              </c:numCache>
            </c:numRef>
          </c:val>
        </c:ser>
        <c:ser>
          <c:idx val="1"/>
          <c:order val="1"/>
          <c:tx>
            <c:strRef>
              <c:f>'[statistic_id192214_advertising-spending-of-pepsico-in-the-us-2013.xlsx]Data'!$D$5</c:f>
              <c:strCache>
                <c:ptCount val="1"/>
                <c:pt idx="0">
                  <c:v>Coca-Cola</c:v>
                </c:pt>
              </c:strCache>
            </c:strRef>
          </c:tx>
          <c:spPr>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c:spPr>
          <c:invertIfNegative val="0"/>
          <c:cat>
            <c:strRef>
              <c:f>'[statistic_id192214_advertising-spending-of-pepsico-in-the-us-2013.xlsx]Data'!$B$6:$B$13</c:f>
              <c:strCache>
                <c:ptCount val="8"/>
                <c:pt idx="0">
                  <c:v>Total</c:v>
                </c:pt>
                <c:pt idx="1">
                  <c:v>TV</c:v>
                </c:pt>
                <c:pt idx="2">
                  <c:v>Magazine</c:v>
                </c:pt>
                <c:pt idx="3">
                  <c:v>Radio</c:v>
                </c:pt>
                <c:pt idx="4">
                  <c:v>Internet</c:v>
                </c:pt>
                <c:pt idx="5">
                  <c:v>Outdoor</c:v>
                </c:pt>
                <c:pt idx="6">
                  <c:v>Newspaper</c:v>
                </c:pt>
                <c:pt idx="7">
                  <c:v>Unmeasured</c:v>
                </c:pt>
              </c:strCache>
            </c:strRef>
          </c:cat>
          <c:val>
            <c:numRef>
              <c:f>'[statistic_id192214_advertising-spending-of-pepsico-in-the-us-2013.xlsx]Data'!$D$6:$D$13</c:f>
              <c:numCache>
                <c:formatCode>#,##0.##</c:formatCode>
                <c:ptCount val="8"/>
                <c:pt idx="0">
                  <c:v>565.1</c:v>
                </c:pt>
                <c:pt idx="1">
                  <c:v>231.5</c:v>
                </c:pt>
                <c:pt idx="2">
                  <c:v>35.5</c:v>
                </c:pt>
                <c:pt idx="3">
                  <c:v>27.1</c:v>
                </c:pt>
                <c:pt idx="4">
                  <c:v>10.8</c:v>
                </c:pt>
                <c:pt idx="5">
                  <c:v>9.2000000000000011</c:v>
                </c:pt>
                <c:pt idx="6">
                  <c:v>5.7</c:v>
                </c:pt>
                <c:pt idx="7">
                  <c:v>245.3</c:v>
                </c:pt>
              </c:numCache>
            </c:numRef>
          </c:val>
        </c:ser>
        <c:dLbls>
          <c:showLegendKey val="0"/>
          <c:showVal val="0"/>
          <c:showCatName val="0"/>
          <c:showSerName val="0"/>
          <c:showPercent val="0"/>
          <c:showBubbleSize val="0"/>
        </c:dLbls>
        <c:gapWidth val="150"/>
        <c:axId val="128335920"/>
        <c:axId val="128330880"/>
      </c:barChart>
      <c:catAx>
        <c:axId val="128335920"/>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1" i="0" u="none" strike="noStrike" kern="1200" baseline="0">
                    <a:solidFill>
                      <a:sysClr val="windowText" lastClr="000000"/>
                    </a:solidFill>
                    <a:latin typeface="+mn-lt"/>
                    <a:ea typeface="+mn-ea"/>
                    <a:cs typeface="+mn-cs"/>
                  </a:defRPr>
                </a:pPr>
                <a:r>
                  <a:rPr lang="en-US" sz="1800" b="1" i="0" baseline="0" dirty="0">
                    <a:effectLst/>
                  </a:rPr>
                  <a:t>Category</a:t>
                </a:r>
                <a:endParaRPr lang="en-US" sz="1800"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solidFill>
                  </a:defRPr>
                </a:pPr>
                <a:endParaRPr lang="en-US" dirty="0"/>
              </a:p>
            </c:rich>
          </c:tx>
          <c:layout>
            <c:manualLayout>
              <c:xMode val="edge"/>
              <c:yMode val="edge"/>
              <c:x val="0.401737270910551"/>
              <c:y val="0.93128874713445597"/>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1" i="0" u="none" strike="noStrike" kern="1200" baseline="0">
                  <a:solidFill>
                    <a:sysClr val="windowText" lastClr="000000"/>
                  </a:solidFill>
                  <a:latin typeface="+mn-lt"/>
                  <a:ea typeface="+mn-ea"/>
                  <a:cs typeface="+mn-cs"/>
                </a:defRPr>
              </a:pPr>
              <a:endParaRPr lang="en-US"/>
            </a:p>
          </c:txPr>
        </c:title>
        <c:numFmt formatCode="General" sourceLinked="0"/>
        <c:majorTickMark val="out"/>
        <c:minorTickMark val="none"/>
        <c:tickLblPos val="nextTo"/>
        <c:spPr>
          <a:noFill/>
          <a:ln w="12700"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28330880"/>
        <c:crosses val="autoZero"/>
        <c:auto val="1"/>
        <c:lblAlgn val="ctr"/>
        <c:lblOffset val="100"/>
        <c:noMultiLvlLbl val="0"/>
      </c:catAx>
      <c:valAx>
        <c:axId val="128330880"/>
        <c:scaling>
          <c:orientation val="minMax"/>
        </c:scaling>
        <c:delete val="0"/>
        <c:axPos val="l"/>
        <c:majorGridlines>
          <c:spPr>
            <a:ln w="12700"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1600" b="1" i="0" baseline="0" dirty="0">
                    <a:effectLst/>
                  </a:rPr>
                  <a:t>Advertising Expenditures (in millions) </a:t>
                </a:r>
                <a:endParaRPr lang="en-US" sz="1600" dirty="0">
                  <a:effectLst/>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w="12700"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8335920"/>
        <c:crosses val="autoZero"/>
        <c:crossBetween val="between"/>
      </c:valAx>
      <c:spPr>
        <a:noFill/>
        <a:ln>
          <a:noFill/>
        </a:ln>
        <a:effectLst/>
      </c:spPr>
    </c:plotArea>
    <c:legend>
      <c:legendPos val="r"/>
      <c:layout>
        <c:manualLayout>
          <c:xMode val="edge"/>
          <c:yMode val="edge"/>
          <c:x val="0.80364916885389304"/>
          <c:y val="0.29579681557473297"/>
          <c:w val="0.19433699420978001"/>
          <c:h val="0.270015313103122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12700" cap="flat" cmpd="sng" algn="ctr">
      <a:noFill/>
      <a:prstDash val="soli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Coca Cola</a:t>
            </a:r>
            <a:br>
              <a:rPr lang="en-US" sz="2000" b="1" dirty="0"/>
            </a:br>
            <a:r>
              <a:rPr lang="en-US" sz="2000" b="1" dirty="0"/>
              <a:t>Avg. Ad Spend per TV Network</a:t>
            </a:r>
          </a:p>
        </c:rich>
      </c:tx>
      <c:overlay val="0"/>
      <c:spPr>
        <a:noFill/>
        <a:ln>
          <a:noFill/>
        </a:ln>
        <a:effectLst/>
      </c:sp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lumMod val="9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'Coca Cola'!$J$2:$J$6</c:f>
              <c:strCache>
                <c:ptCount val="5"/>
                <c:pt idx="0">
                  <c:v>ABC</c:v>
                </c:pt>
                <c:pt idx="1">
                  <c:v>CBS</c:v>
                </c:pt>
                <c:pt idx="2">
                  <c:v>CW</c:v>
                </c:pt>
                <c:pt idx="3">
                  <c:v>FOX</c:v>
                </c:pt>
                <c:pt idx="4">
                  <c:v>NBC</c:v>
                </c:pt>
              </c:strCache>
            </c:strRef>
          </c:cat>
          <c:val>
            <c:numRef>
              <c:f>'Coca Cola'!$M$2:$M$6</c:f>
              <c:numCache>
                <c:formatCode>"$"#,##0.00</c:formatCode>
                <c:ptCount val="5"/>
                <c:pt idx="0">
                  <c:v>151683.87096774191</c:v>
                </c:pt>
                <c:pt idx="1">
                  <c:v>265372.22222222219</c:v>
                </c:pt>
                <c:pt idx="2">
                  <c:v>27158</c:v>
                </c:pt>
                <c:pt idx="3">
                  <c:v>153066.66666666669</c:v>
                </c:pt>
                <c:pt idx="4">
                  <c:v>235891.5254237288</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2000" dirty="0"/>
              <a:t>CBS Network</a:t>
            </a:r>
            <a:br>
              <a:rPr lang="en-US" sz="2000" dirty="0"/>
            </a:br>
            <a:r>
              <a:rPr lang="en-US" sz="2000" dirty="0"/>
              <a:t>Breakdown by Genre</a:t>
            </a:r>
          </a:p>
        </c:rich>
      </c:tx>
      <c:overlay val="0"/>
      <c:spPr>
        <a:noFill/>
        <a:ln>
          <a:noFill/>
        </a:ln>
        <a:effectLst/>
      </c:spPr>
    </c:title>
    <c:autoTitleDeleted val="0"/>
    <c:plotArea>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dPt>
          <c:dPt>
            <c:idx val="7"/>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dPt>
          <c:dLbls>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'Network &amp; Type'!$B$11:$B$18</c:f>
              <c:strCache>
                <c:ptCount val="8"/>
                <c:pt idx="0">
                  <c:v>Awards</c:v>
                </c:pt>
                <c:pt idx="1">
                  <c:v>Comedy</c:v>
                </c:pt>
                <c:pt idx="2">
                  <c:v>Drama</c:v>
                </c:pt>
                <c:pt idx="3">
                  <c:v>Family</c:v>
                </c:pt>
                <c:pt idx="4">
                  <c:v>Media</c:v>
                </c:pt>
                <c:pt idx="5">
                  <c:v>Reality</c:v>
                </c:pt>
                <c:pt idx="6">
                  <c:v>Science</c:v>
                </c:pt>
                <c:pt idx="7">
                  <c:v>Sports</c:v>
                </c:pt>
              </c:strCache>
            </c:strRef>
          </c:cat>
          <c:val>
            <c:numRef>
              <c:f>'Network &amp; Type'!$D$11:$D$18</c:f>
              <c:numCache>
                <c:formatCode>0.00%</c:formatCode>
                <c:ptCount val="8"/>
                <c:pt idx="0">
                  <c:v>9.0909090909090898E-2</c:v>
                </c:pt>
                <c:pt idx="1">
                  <c:v>0.25974025974025999</c:v>
                </c:pt>
                <c:pt idx="2">
                  <c:v>0.28571428571428598</c:v>
                </c:pt>
                <c:pt idx="3">
                  <c:v>0</c:v>
                </c:pt>
                <c:pt idx="4">
                  <c:v>0</c:v>
                </c:pt>
                <c:pt idx="5">
                  <c:v>0.11688311688311701</c:v>
                </c:pt>
                <c:pt idx="6">
                  <c:v>0</c:v>
                </c:pt>
                <c:pt idx="7">
                  <c:v>0.246753246753247</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Pepsi</a:t>
            </a:r>
            <a:br>
              <a:rPr lang="en-US" sz="2000" b="1"/>
            </a:br>
            <a:r>
              <a:rPr lang="en-US" sz="2000" b="1"/>
              <a:t>Avg. Ad Spend per TV Network</a:t>
            </a:r>
          </a:p>
        </c:rich>
      </c:tx>
      <c:overlay val="0"/>
      <c:spPr>
        <a:noFill/>
        <a:ln>
          <a:noFill/>
        </a:ln>
        <a:effectLst/>
      </c:sp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Pepsi!$J$2:$J$6</c:f>
              <c:strCache>
                <c:ptCount val="5"/>
                <c:pt idx="0">
                  <c:v>ABC</c:v>
                </c:pt>
                <c:pt idx="1">
                  <c:v>CBS</c:v>
                </c:pt>
                <c:pt idx="2">
                  <c:v>CW</c:v>
                </c:pt>
                <c:pt idx="3">
                  <c:v>FOX</c:v>
                </c:pt>
                <c:pt idx="4">
                  <c:v>NBC</c:v>
                </c:pt>
              </c:strCache>
            </c:strRef>
          </c:cat>
          <c:val>
            <c:numRef>
              <c:f>Pepsi!$M$2:$M$6</c:f>
              <c:numCache>
                <c:formatCode>"$"#,##0.00</c:formatCode>
                <c:ptCount val="5"/>
                <c:pt idx="0">
                  <c:v>139212.5</c:v>
                </c:pt>
                <c:pt idx="1">
                  <c:v>120807.6923076923</c:v>
                </c:pt>
                <c:pt idx="2">
                  <c:v>28457.692307692301</c:v>
                </c:pt>
                <c:pt idx="3">
                  <c:v>107676.31578947369</c:v>
                </c:pt>
                <c:pt idx="4">
                  <c:v>188500</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a:t>NBC Network</a:t>
            </a:r>
            <a:br>
              <a:rPr lang="en-US"/>
            </a:br>
            <a:r>
              <a:rPr lang="en-US"/>
              <a:t>Breakdown by Genre</a:t>
            </a:r>
          </a:p>
        </c:rich>
      </c:tx>
      <c:overlay val="0"/>
      <c:spPr>
        <a:noFill/>
        <a:ln>
          <a:noFill/>
        </a:ln>
        <a:effectLst/>
      </c:spPr>
    </c:title>
    <c:autoTitleDeleted val="0"/>
    <c:plotArea>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dPt>
          <c:dPt>
            <c:idx val="7"/>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dPt>
          <c:dLbls>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'Network &amp; Type'!$B$38:$B$45</c:f>
              <c:strCache>
                <c:ptCount val="8"/>
                <c:pt idx="0">
                  <c:v>Awards</c:v>
                </c:pt>
                <c:pt idx="1">
                  <c:v>Comedy</c:v>
                </c:pt>
                <c:pt idx="2">
                  <c:v>Drama</c:v>
                </c:pt>
                <c:pt idx="3">
                  <c:v>Family</c:v>
                </c:pt>
                <c:pt idx="4">
                  <c:v>Media</c:v>
                </c:pt>
                <c:pt idx="5">
                  <c:v>Reality</c:v>
                </c:pt>
                <c:pt idx="6">
                  <c:v>Science</c:v>
                </c:pt>
                <c:pt idx="7">
                  <c:v>Sports</c:v>
                </c:pt>
              </c:strCache>
            </c:strRef>
          </c:cat>
          <c:val>
            <c:numRef>
              <c:f>'Network &amp; Type'!$D$38:$D$45</c:f>
              <c:numCache>
                <c:formatCode>0.00%</c:formatCode>
                <c:ptCount val="8"/>
                <c:pt idx="0">
                  <c:v>1.55440414507772E-2</c:v>
                </c:pt>
                <c:pt idx="1">
                  <c:v>0.15025906735751299</c:v>
                </c:pt>
                <c:pt idx="2">
                  <c:v>0.19689119170984501</c:v>
                </c:pt>
                <c:pt idx="3">
                  <c:v>3.6269430051813503E-2</c:v>
                </c:pt>
                <c:pt idx="4">
                  <c:v>3.6269430051813503E-2</c:v>
                </c:pt>
                <c:pt idx="5">
                  <c:v>0.238341968911917</c:v>
                </c:pt>
                <c:pt idx="6">
                  <c:v>0</c:v>
                </c:pt>
                <c:pt idx="7">
                  <c:v>0.32642487046632102</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1"/>
          <c:tx>
            <c:v>Ad Spend</c:v>
          </c:tx>
          <c:spPr>
            <a:ln w="63500" cap="rnd" cmpd="sng" algn="ctr">
              <a:solidFill>
                <a:schemeClr val="accent3">
                  <a:shade val="95000"/>
                  <a:satMod val="105000"/>
                </a:schemeClr>
              </a:solidFill>
              <a:prstDash val="solid"/>
              <a:round/>
            </a:ln>
            <a:effectLst/>
          </c:spPr>
          <c:marker>
            <c:symbol val="none"/>
          </c:marker>
          <c:cat>
            <c:strRef>
              <c:f>'Coca Cola'!$M$2:$M$13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'Coca Cola'!$O$2:$O$13</c:f>
              <c:numCache>
                <c:formatCode>General</c:formatCode>
                <c:ptCount val="12"/>
                <c:pt idx="0">
                  <c:v>3639900</c:v>
                </c:pt>
                <c:pt idx="1">
                  <c:v>45334300</c:v>
                </c:pt>
                <c:pt idx="2">
                  <c:v>6630900</c:v>
                </c:pt>
                <c:pt idx="3">
                  <c:v>8001500</c:v>
                </c:pt>
                <c:pt idx="4">
                  <c:v>7675300</c:v>
                </c:pt>
                <c:pt idx="5">
                  <c:v>397800</c:v>
                </c:pt>
                <c:pt idx="6">
                  <c:v>276700</c:v>
                </c:pt>
                <c:pt idx="7">
                  <c:v>429800</c:v>
                </c:pt>
                <c:pt idx="8">
                  <c:v>4938400</c:v>
                </c:pt>
                <c:pt idx="9">
                  <c:v>2836700</c:v>
                </c:pt>
                <c:pt idx="10">
                  <c:v>2069700</c:v>
                </c:pt>
                <c:pt idx="11">
                  <c:v>3278300</c:v>
                </c:pt>
              </c:numCache>
            </c:numRef>
          </c:val>
          <c:smooth val="0"/>
        </c:ser>
        <c:dLbls>
          <c:showLegendKey val="0"/>
          <c:showVal val="0"/>
          <c:showCatName val="0"/>
          <c:showSerName val="0"/>
          <c:showPercent val="0"/>
          <c:showBubbleSize val="0"/>
        </c:dLbls>
        <c:marker val="1"/>
        <c:smooth val="0"/>
        <c:axId val="259696160"/>
        <c:axId val="259696720"/>
      </c:lineChart>
      <c:lineChart>
        <c:grouping val="standard"/>
        <c:varyColors val="0"/>
        <c:ser>
          <c:idx val="0"/>
          <c:order val="0"/>
          <c:tx>
            <c:v>Ad Frequency</c:v>
          </c:tx>
          <c:spPr>
            <a:ln w="63500" cap="rnd" cmpd="sng" algn="ctr">
              <a:solidFill>
                <a:schemeClr val="accent1">
                  <a:shade val="95000"/>
                  <a:satMod val="105000"/>
                </a:schemeClr>
              </a:solidFill>
              <a:prstDash val="solid"/>
              <a:round/>
            </a:ln>
            <a:effectLst/>
          </c:spPr>
          <c:marker>
            <c:symbol val="none"/>
          </c:marker>
          <c:cat>
            <c:strRef>
              <c:f>'Coca Cola'!$M$2:$M$13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'Coca Cola'!$N$2:$N$13</c:f>
              <c:numCache>
                <c:formatCode>General</c:formatCode>
                <c:ptCount val="12"/>
                <c:pt idx="0">
                  <c:v>6</c:v>
                </c:pt>
                <c:pt idx="1">
                  <c:v>62</c:v>
                </c:pt>
                <c:pt idx="2">
                  <c:v>23</c:v>
                </c:pt>
                <c:pt idx="3">
                  <c:v>29</c:v>
                </c:pt>
                <c:pt idx="4">
                  <c:v>36</c:v>
                </c:pt>
                <c:pt idx="5">
                  <c:v>14</c:v>
                </c:pt>
                <c:pt idx="6">
                  <c:v>16</c:v>
                </c:pt>
                <c:pt idx="7">
                  <c:v>14</c:v>
                </c:pt>
                <c:pt idx="8">
                  <c:v>51</c:v>
                </c:pt>
                <c:pt idx="9">
                  <c:v>18</c:v>
                </c:pt>
                <c:pt idx="10">
                  <c:v>14</c:v>
                </c:pt>
                <c:pt idx="11">
                  <c:v>40</c:v>
                </c:pt>
              </c:numCache>
            </c:numRef>
          </c:val>
          <c:smooth val="0"/>
        </c:ser>
        <c:dLbls>
          <c:showLegendKey val="0"/>
          <c:showVal val="0"/>
          <c:showCatName val="0"/>
          <c:showSerName val="0"/>
          <c:showPercent val="0"/>
          <c:showBubbleSize val="0"/>
        </c:dLbls>
        <c:marker val="1"/>
        <c:smooth val="0"/>
        <c:axId val="259697840"/>
        <c:axId val="259697280"/>
      </c:lineChart>
      <c:catAx>
        <c:axId val="259696160"/>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dirty="0" smtClean="0"/>
                  <a:t>Months</a:t>
                </a:r>
                <a:endParaRPr lang="en-US" sz="1400" dirty="0"/>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12700"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59696720"/>
        <c:crosses val="autoZero"/>
        <c:auto val="1"/>
        <c:lblAlgn val="ctr"/>
        <c:lblOffset val="100"/>
        <c:noMultiLvlLbl val="0"/>
      </c:catAx>
      <c:valAx>
        <c:axId val="259696720"/>
        <c:scaling>
          <c:orientation val="minMax"/>
        </c:scaling>
        <c:delete val="0"/>
        <c:axPos val="l"/>
        <c:majorGridlines>
          <c:spPr>
            <a:ln w="12700"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1400" dirty="0" smtClean="0"/>
                  <a:t>Ad Spend </a:t>
                </a:r>
                <a:endParaRPr lang="en-US" sz="1400" dirty="0"/>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quot;$&quot;#,##0" sourceLinked="0"/>
        <c:majorTickMark val="out"/>
        <c:minorTickMark val="none"/>
        <c:tickLblPos val="nextTo"/>
        <c:spPr>
          <a:noFill/>
          <a:ln w="12700"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59696160"/>
        <c:crosses val="autoZero"/>
        <c:crossBetween val="between"/>
        <c:dispUnits>
          <c:builtInUnit val="millions"/>
        </c:dispUnits>
      </c:valAx>
      <c:valAx>
        <c:axId val="259697280"/>
        <c:scaling>
          <c:orientation val="minMax"/>
        </c:scaling>
        <c:delete val="0"/>
        <c:axPos val="r"/>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1400" dirty="0" smtClean="0"/>
                  <a:t>Number</a:t>
                </a:r>
                <a:r>
                  <a:rPr lang="en-US" sz="1400" baseline="0" dirty="0" smtClean="0"/>
                  <a:t> </a:t>
                </a:r>
                <a:r>
                  <a:rPr lang="en-US" sz="1400" dirty="0" smtClean="0"/>
                  <a:t>of</a:t>
                </a:r>
                <a:r>
                  <a:rPr lang="en-US" sz="1400" baseline="0" dirty="0" smtClean="0"/>
                  <a:t> </a:t>
                </a:r>
                <a:r>
                  <a:rPr lang="en-US" sz="1400" dirty="0" smtClean="0"/>
                  <a:t>Ads</a:t>
                </a:r>
                <a:endParaRPr lang="en-US" sz="1400" dirty="0"/>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59697840"/>
        <c:crosses val="max"/>
        <c:crossBetween val="between"/>
      </c:valAx>
      <c:catAx>
        <c:axId val="259697840"/>
        <c:scaling>
          <c:orientation val="minMax"/>
        </c:scaling>
        <c:delete val="1"/>
        <c:axPos val="b"/>
        <c:numFmt formatCode="General" sourceLinked="1"/>
        <c:majorTickMark val="out"/>
        <c:minorTickMark val="none"/>
        <c:tickLblPos val="nextTo"/>
        <c:crossAx val="259697280"/>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12700" cap="flat" cmpd="sng" algn="ctr">
      <a:noFill/>
      <a:prstDash val="soli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1"/>
          <c:tx>
            <c:v>Ad Spend</c:v>
          </c:tx>
          <c:spPr>
            <a:ln w="63500" cap="rnd" cmpd="sng" algn="ctr">
              <a:solidFill>
                <a:schemeClr val="accent3">
                  <a:shade val="95000"/>
                  <a:satMod val="105000"/>
                </a:schemeClr>
              </a:solidFill>
              <a:prstDash val="solid"/>
              <a:round/>
            </a:ln>
            <a:effectLst/>
          </c:spPr>
          <c:marker>
            <c:symbol val="none"/>
          </c:marker>
          <c:cat>
            <c:strRef>
              <c:f>Pepsi!$M$2:$M$13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Pepsi!$O$2:$O$13</c:f>
              <c:numCache>
                <c:formatCode>General</c:formatCode>
                <c:ptCount val="12"/>
                <c:pt idx="0">
                  <c:v>12017600</c:v>
                </c:pt>
                <c:pt idx="1">
                  <c:v>6425200</c:v>
                </c:pt>
                <c:pt idx="2" formatCode="0.00">
                  <c:v>9496400</c:v>
                </c:pt>
                <c:pt idx="3">
                  <c:v>3017200</c:v>
                </c:pt>
                <c:pt idx="4">
                  <c:v>5887600</c:v>
                </c:pt>
                <c:pt idx="5">
                  <c:v>1875100</c:v>
                </c:pt>
                <c:pt idx="6">
                  <c:v>1211400</c:v>
                </c:pt>
                <c:pt idx="7">
                  <c:v>2227600</c:v>
                </c:pt>
                <c:pt idx="8">
                  <c:v>698500</c:v>
                </c:pt>
                <c:pt idx="9">
                  <c:v>1032700</c:v>
                </c:pt>
                <c:pt idx="10">
                  <c:v>3533800</c:v>
                </c:pt>
                <c:pt idx="11">
                  <c:v>8071100</c:v>
                </c:pt>
              </c:numCache>
            </c:numRef>
          </c:val>
          <c:smooth val="0"/>
        </c:ser>
        <c:dLbls>
          <c:showLegendKey val="0"/>
          <c:showVal val="0"/>
          <c:showCatName val="0"/>
          <c:showSerName val="0"/>
          <c:showPercent val="0"/>
          <c:showBubbleSize val="0"/>
        </c:dLbls>
        <c:marker val="1"/>
        <c:smooth val="0"/>
        <c:axId val="261177968"/>
        <c:axId val="261178528"/>
      </c:lineChart>
      <c:lineChart>
        <c:grouping val="standard"/>
        <c:varyColors val="0"/>
        <c:ser>
          <c:idx val="0"/>
          <c:order val="0"/>
          <c:tx>
            <c:v>Ad Frequency</c:v>
          </c:tx>
          <c:spPr>
            <a:ln w="63500" cap="rnd" cmpd="sng" algn="ctr">
              <a:solidFill>
                <a:schemeClr val="accent1">
                  <a:shade val="95000"/>
                  <a:satMod val="105000"/>
                </a:schemeClr>
              </a:solidFill>
              <a:prstDash val="solid"/>
              <a:round/>
            </a:ln>
            <a:effectLst/>
          </c:spPr>
          <c:marker>
            <c:symbol val="none"/>
          </c:marker>
          <c:cat>
            <c:strRef>
              <c:f>Pepsi!$M$2:$M$13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Pepsi!$N$2:$N$13</c:f>
              <c:numCache>
                <c:formatCode>General</c:formatCode>
                <c:ptCount val="12"/>
                <c:pt idx="0">
                  <c:v>45</c:v>
                </c:pt>
                <c:pt idx="1">
                  <c:v>20</c:v>
                </c:pt>
                <c:pt idx="2">
                  <c:v>57</c:v>
                </c:pt>
                <c:pt idx="3">
                  <c:v>30</c:v>
                </c:pt>
                <c:pt idx="4">
                  <c:v>46</c:v>
                </c:pt>
                <c:pt idx="5">
                  <c:v>17</c:v>
                </c:pt>
                <c:pt idx="6">
                  <c:v>9</c:v>
                </c:pt>
                <c:pt idx="7">
                  <c:v>32</c:v>
                </c:pt>
                <c:pt idx="8">
                  <c:v>6</c:v>
                </c:pt>
                <c:pt idx="9">
                  <c:v>10</c:v>
                </c:pt>
                <c:pt idx="10">
                  <c:v>16</c:v>
                </c:pt>
                <c:pt idx="11">
                  <c:v>57</c:v>
                </c:pt>
              </c:numCache>
            </c:numRef>
          </c:val>
          <c:smooth val="0"/>
        </c:ser>
        <c:dLbls>
          <c:showLegendKey val="0"/>
          <c:showVal val="0"/>
          <c:showCatName val="0"/>
          <c:showSerName val="0"/>
          <c:showPercent val="0"/>
          <c:showBubbleSize val="0"/>
        </c:dLbls>
        <c:marker val="1"/>
        <c:smooth val="0"/>
        <c:axId val="261179648"/>
        <c:axId val="261179088"/>
      </c:lineChart>
      <c:catAx>
        <c:axId val="26117796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1400" dirty="0" smtClean="0"/>
                  <a:t>Months</a:t>
                </a:r>
                <a:endParaRPr lang="en-US" sz="1400" dirty="0"/>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12700"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61178528"/>
        <c:crosses val="autoZero"/>
        <c:auto val="1"/>
        <c:lblAlgn val="ctr"/>
        <c:lblOffset val="100"/>
        <c:noMultiLvlLbl val="0"/>
      </c:catAx>
      <c:valAx>
        <c:axId val="261178528"/>
        <c:scaling>
          <c:orientation val="minMax"/>
        </c:scaling>
        <c:delete val="0"/>
        <c:axPos val="l"/>
        <c:majorGridlines>
          <c:spPr>
            <a:ln w="12700"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dirty="0" smtClean="0"/>
                  <a:t>Ad Spend</a:t>
                </a:r>
                <a:endParaRPr lang="en-US" sz="1400" dirty="0"/>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quot;$&quot;#,##0" sourceLinked="0"/>
        <c:majorTickMark val="out"/>
        <c:minorTickMark val="none"/>
        <c:tickLblPos val="nextTo"/>
        <c:spPr>
          <a:noFill/>
          <a:ln w="12700"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61177968"/>
        <c:crosses val="autoZero"/>
        <c:crossBetween val="between"/>
        <c:dispUnits>
          <c:builtInUnit val="millions"/>
        </c:dispUnits>
      </c:valAx>
      <c:valAx>
        <c:axId val="261179088"/>
        <c:scaling>
          <c:orientation val="minMax"/>
        </c:scaling>
        <c:delete val="0"/>
        <c:axPos val="r"/>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dirty="0" smtClean="0"/>
                  <a:t>Number of Ads</a:t>
                </a:r>
                <a:endParaRPr lang="en-US" sz="1400" dirty="0"/>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61179648"/>
        <c:crosses val="max"/>
        <c:crossBetween val="between"/>
      </c:valAx>
      <c:catAx>
        <c:axId val="261179648"/>
        <c:scaling>
          <c:orientation val="minMax"/>
        </c:scaling>
        <c:delete val="1"/>
        <c:axPos val="b"/>
        <c:numFmt formatCode="General" sourceLinked="1"/>
        <c:majorTickMark val="out"/>
        <c:minorTickMark val="none"/>
        <c:tickLblPos val="nextTo"/>
        <c:crossAx val="261179088"/>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12700" cap="flat" cmpd="sng" algn="ctr">
      <a:noFill/>
      <a:prstDash val="soli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0.71867</cdr:x>
      <cdr:y>0.07358</cdr:y>
    </cdr:from>
    <cdr:to>
      <cdr:x>0.80725</cdr:x>
      <cdr:y>0.94567</cdr:y>
    </cdr:to>
    <cdr:sp macro="" textlink="">
      <cdr:nvSpPr>
        <cdr:cNvPr id="2" name="Rounded Rectangle 1"/>
        <cdr:cNvSpPr/>
      </cdr:nvSpPr>
      <cdr:spPr>
        <a:xfrm xmlns:a="http://schemas.openxmlformats.org/drawingml/2006/main">
          <a:off x="6571518" y="489145"/>
          <a:ext cx="809976" cy="5797473"/>
        </a:xfrm>
        <a:prstGeom xmlns:a="http://schemas.openxmlformats.org/drawingml/2006/main" prst="roundRect">
          <a:avLst/>
        </a:prstGeom>
        <a:solidFill xmlns:a="http://schemas.openxmlformats.org/drawingml/2006/main">
          <a:schemeClr val="bg1"/>
        </a:solidFill>
        <a:ln xmlns:a="http://schemas.openxmlformats.org/drawingml/2006/main">
          <a:solidFill>
            <a:schemeClr val="bg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5F05C-66C0-CB43-B775-CCABEC478084}" type="datetimeFigureOut">
              <a:rPr lang="en-US" smtClean="0"/>
              <a:t>4/16/2015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8F54CE-6D64-B042-9240-1728814CF252}" type="slidenum">
              <a:rPr lang="en-US" smtClean="0"/>
              <a:t>‹#›</a:t>
            </a:fld>
            <a:endParaRPr lang="en-US"/>
          </a:p>
        </p:txBody>
      </p:sp>
    </p:spTree>
    <p:extLst>
      <p:ext uri="{BB962C8B-B14F-4D97-AF65-F5344CB8AC3E}">
        <p14:creationId xmlns:p14="http://schemas.microsoft.com/office/powerpoint/2010/main" val="19871003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1</a:t>
            </a:fld>
            <a:endParaRPr lang="en-US"/>
          </a:p>
        </p:txBody>
      </p:sp>
    </p:spTree>
    <p:extLst>
      <p:ext uri="{BB962C8B-B14F-4D97-AF65-F5344CB8AC3E}">
        <p14:creationId xmlns:p14="http://schemas.microsoft.com/office/powerpoint/2010/main" val="3370153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Competition in CPG is largely being driven by the emergence of digital technologies that allow consumers to have more convenient access to goods and purchase them in a new way</a:t>
            </a:r>
          </a:p>
          <a:p>
            <a:pPr rtl="0"/>
            <a:r>
              <a:rPr lang="en-US" sz="1200" b="0" i="0" u="none" strike="noStrike" kern="1200" dirty="0" smtClean="0">
                <a:solidFill>
                  <a:schemeClr val="tx1"/>
                </a:solidFill>
                <a:effectLst/>
                <a:latin typeface="+mn-lt"/>
                <a:ea typeface="+mn-ea"/>
                <a:cs typeface="+mn-cs"/>
              </a:rPr>
              <a:t>o   The way of the future is via online purchasing and marketing, pioneered by the likes of Amazon, now many start-ups are establishing themselves in the online space such as Blue Apron and Dollar Shave Club</a:t>
            </a:r>
            <a:endParaRPr lang="en-US" b="0" dirty="0" smtClean="0">
              <a:effectLst/>
            </a:endParaRPr>
          </a:p>
          <a:p>
            <a:pPr rtl="0"/>
            <a:r>
              <a:rPr lang="en-US" sz="1200" b="0" i="0" u="none" strike="noStrike" kern="1200" dirty="0" smtClean="0">
                <a:solidFill>
                  <a:schemeClr val="tx1"/>
                </a:solidFill>
                <a:effectLst/>
                <a:latin typeface="+mn-lt"/>
                <a:ea typeface="+mn-ea"/>
                <a:cs typeface="+mn-cs"/>
              </a:rPr>
              <a:t>o   Clearly, those who have a strong social media presence, a popular website and an easy-to-use mobile application have been able to gain market share in the competitive niches within CPG </a:t>
            </a:r>
          </a:p>
          <a:p>
            <a:pPr rtl="0"/>
            <a:r>
              <a:rPr lang="en-US" sz="1200" b="0" i="0" u="none" strike="noStrike" kern="1200" dirty="0" smtClean="0">
                <a:solidFill>
                  <a:schemeClr val="tx1"/>
                </a:solidFill>
                <a:effectLst/>
                <a:latin typeface="+mn-lt"/>
                <a:ea typeface="+mn-ea"/>
                <a:cs typeface="+mn-cs"/>
              </a:rPr>
              <a:t>- Before</a:t>
            </a:r>
            <a:r>
              <a:rPr lang="en-US" sz="1200" b="0" i="0" u="none" strike="noStrike" kern="1200" baseline="0" dirty="0" smtClean="0">
                <a:solidFill>
                  <a:schemeClr val="tx1"/>
                </a:solidFill>
                <a:effectLst/>
                <a:latin typeface="+mn-lt"/>
                <a:ea typeface="+mn-ea"/>
                <a:cs typeface="+mn-cs"/>
              </a:rPr>
              <a:t> these companies implemented a digital platform, their growth was slow and stagnant, only accelerated after hitting the “digital tipping point”  - specifically CPGs </a:t>
            </a:r>
            <a:endParaRPr lang="en-US" b="0" dirty="0" smtClean="0">
              <a:effectLst/>
            </a:endParaRPr>
          </a:p>
          <a:p>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11</a:t>
            </a:fld>
            <a:endParaRPr lang="en-US"/>
          </a:p>
        </p:txBody>
      </p:sp>
    </p:spTree>
    <p:extLst>
      <p:ext uri="{BB962C8B-B14F-4D97-AF65-F5344CB8AC3E}">
        <p14:creationId xmlns:p14="http://schemas.microsoft.com/office/powerpoint/2010/main" val="2320951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Brands</a:t>
            </a:r>
          </a:p>
          <a:p>
            <a:r>
              <a:rPr lang="en-US" dirty="0" smtClean="0"/>
              <a:t>Marketing</a:t>
            </a:r>
          </a:p>
          <a:p>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12</a:t>
            </a:fld>
            <a:endParaRPr lang="en-US"/>
          </a:p>
        </p:txBody>
      </p:sp>
    </p:spTree>
    <p:extLst>
      <p:ext uri="{BB962C8B-B14F-4D97-AF65-F5344CB8AC3E}">
        <p14:creationId xmlns:p14="http://schemas.microsoft.com/office/powerpoint/2010/main" val="256547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 Customer, Revenue, History?</a:t>
            </a:r>
          </a:p>
          <a:p>
            <a:endParaRPr lang="en-US" dirty="0" smtClean="0"/>
          </a:p>
          <a:p>
            <a:r>
              <a:rPr lang="en-US" dirty="0" smtClean="0"/>
              <a:t>Youth and Minorities (other demographics)</a:t>
            </a:r>
          </a:p>
          <a:p>
            <a:r>
              <a:rPr lang="en-US" dirty="0" smtClean="0"/>
              <a:t>$60B annual sales</a:t>
            </a:r>
          </a:p>
          <a:p>
            <a:r>
              <a:rPr lang="en-US" dirty="0" smtClean="0"/>
              <a:t>1893: Pepsi</a:t>
            </a:r>
          </a:p>
          <a:p>
            <a:r>
              <a:rPr lang="en-US" dirty="0" smtClean="0"/>
              <a:t>1886: Coke</a:t>
            </a:r>
          </a:p>
          <a:p>
            <a:r>
              <a:rPr lang="en-US" dirty="0" smtClean="0"/>
              <a:t>1885:</a:t>
            </a:r>
            <a:r>
              <a:rPr lang="en-US" baseline="0" dirty="0" smtClean="0"/>
              <a:t> Dr. Pepper</a:t>
            </a:r>
          </a:p>
          <a:p>
            <a:r>
              <a:rPr lang="en-US" dirty="0" smtClean="0"/>
              <a:t>1952: </a:t>
            </a:r>
            <a:r>
              <a:rPr lang="en-US" dirty="0" err="1" smtClean="0"/>
              <a:t>Cott</a:t>
            </a:r>
            <a:endParaRPr lang="en-US" dirty="0" smtClean="0"/>
          </a:p>
          <a:p>
            <a:r>
              <a:rPr lang="en-US" dirty="0" smtClean="0"/>
              <a:t>1985: NBC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14</a:t>
            </a:fld>
            <a:endParaRPr lang="en-US"/>
          </a:p>
        </p:txBody>
      </p:sp>
    </p:spTree>
    <p:extLst>
      <p:ext uri="{BB962C8B-B14F-4D97-AF65-F5344CB8AC3E}">
        <p14:creationId xmlns:p14="http://schemas.microsoft.com/office/powerpoint/2010/main" val="1059208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Rain</a:t>
            </a:r>
          </a:p>
          <a:p>
            <a:endParaRPr lang="en-US" dirty="0" smtClean="0"/>
          </a:p>
          <a:p>
            <a:r>
              <a:rPr lang="en-US" dirty="0" smtClean="0"/>
              <a:t>Sales down 15%</a:t>
            </a:r>
            <a:r>
              <a:rPr lang="en-US" baseline="0" dirty="0" smtClean="0"/>
              <a:t> since 98, Volume down 14% since 04</a:t>
            </a:r>
          </a:p>
          <a:p>
            <a:endParaRPr lang="en-US" baseline="0" dirty="0" smtClean="0"/>
          </a:p>
          <a:p>
            <a:r>
              <a:rPr lang="en-US" sz="1200" b="1" kern="1200" dirty="0" smtClean="0">
                <a:solidFill>
                  <a:schemeClr val="tx1"/>
                </a:solidFill>
                <a:latin typeface="+mn-lt"/>
                <a:ea typeface="+mn-ea"/>
                <a:cs typeface="+mn-cs"/>
              </a:rPr>
              <a:t>Men:</a:t>
            </a:r>
            <a:r>
              <a:rPr lang="en-US" sz="1200" b="0" kern="1200" dirty="0" smtClean="0">
                <a:solidFill>
                  <a:schemeClr val="tx1"/>
                </a:solidFill>
                <a:latin typeface="+mn-lt"/>
                <a:ea typeface="+mn-ea"/>
                <a:cs typeface="+mn-cs"/>
              </a:rPr>
              <a:t> 150 calories per day (37.5 grams or 9 teaspoons).</a:t>
            </a:r>
          </a:p>
          <a:p>
            <a:r>
              <a:rPr lang="en-US" sz="1200" b="1" kern="1200" dirty="0" smtClean="0">
                <a:solidFill>
                  <a:schemeClr val="tx1"/>
                </a:solidFill>
                <a:latin typeface="+mn-lt"/>
                <a:ea typeface="+mn-ea"/>
                <a:cs typeface="+mn-cs"/>
              </a:rPr>
              <a:t>Women:</a:t>
            </a:r>
            <a:r>
              <a:rPr lang="en-US" sz="1200" b="0" kern="1200" dirty="0" smtClean="0">
                <a:solidFill>
                  <a:schemeClr val="tx1"/>
                </a:solidFill>
                <a:latin typeface="+mn-lt"/>
                <a:ea typeface="+mn-ea"/>
                <a:cs typeface="+mn-cs"/>
              </a:rPr>
              <a:t> 100 calories per day (25 grams or 6 teaspoons).</a:t>
            </a:r>
          </a:p>
          <a:p>
            <a:r>
              <a:rPr lang="en-US" sz="1200" b="0" kern="1200" dirty="0" smtClean="0">
                <a:solidFill>
                  <a:schemeClr val="tx1"/>
                </a:solidFill>
                <a:latin typeface="+mn-lt"/>
                <a:ea typeface="+mn-ea"/>
                <a:cs typeface="+mn-cs"/>
              </a:rPr>
              <a:t>132.5 calories</a:t>
            </a:r>
            <a:r>
              <a:rPr lang="en-US" sz="1200" b="0" kern="1200" baseline="0" dirty="0" smtClean="0">
                <a:solidFill>
                  <a:schemeClr val="tx1"/>
                </a:solidFill>
                <a:latin typeface="+mn-lt"/>
                <a:ea typeface="+mn-ea"/>
                <a:cs typeface="+mn-cs"/>
              </a:rPr>
              <a:t> just from added sugar</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Based on these trends, there has been a push to lower calorie consumption in America by 20% by the year 2025. </a:t>
            </a:r>
          </a:p>
          <a:p>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15</a:t>
            </a:fld>
            <a:endParaRPr lang="en-US"/>
          </a:p>
        </p:txBody>
      </p:sp>
    </p:spTree>
    <p:extLst>
      <p:ext uri="{BB962C8B-B14F-4D97-AF65-F5344CB8AC3E}">
        <p14:creationId xmlns:p14="http://schemas.microsoft.com/office/powerpoint/2010/main" val="505191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Zevia</a:t>
            </a:r>
            <a:r>
              <a:rPr lang="en-US" dirty="0" smtClean="0"/>
              <a:t>: 0</a:t>
            </a:r>
            <a:r>
              <a:rPr lang="en-US" baseline="0" dirty="0" smtClean="0"/>
              <a:t> calories, 0 sugar </a:t>
            </a:r>
            <a:r>
              <a:rPr lang="en-US" baseline="0" dirty="0" smtClean="0">
                <a:sym typeface="Wingdings"/>
              </a:rPr>
              <a:t> uses </a:t>
            </a:r>
            <a:r>
              <a:rPr lang="en-US" baseline="0" dirty="0" err="1" smtClean="0">
                <a:sym typeface="Wingdings"/>
              </a:rPr>
              <a:t>Erythirol</a:t>
            </a:r>
            <a:r>
              <a:rPr lang="en-US" baseline="0" dirty="0" smtClean="0">
                <a:sym typeface="Wingdings"/>
              </a:rPr>
              <a:t> as sugar (tastes same, no calories)</a:t>
            </a:r>
          </a:p>
          <a:p>
            <a:r>
              <a:rPr lang="en-US" baseline="0" dirty="0" smtClean="0">
                <a:sym typeface="Wingdings"/>
              </a:rPr>
              <a:t>Sparkling Ice: uses juice as flavor  no calories or sugar, include vitamins</a:t>
            </a:r>
          </a:p>
          <a:p>
            <a:r>
              <a:rPr lang="en-US" baseline="0" dirty="0" smtClean="0">
                <a:sym typeface="Wingdings"/>
              </a:rPr>
              <a:t>Coke Life/Pepsi Next  less calories and less sugar, but because of the distorted taste, not doing well in the market, especially US</a:t>
            </a:r>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16</a:t>
            </a:fld>
            <a:endParaRPr lang="en-US"/>
          </a:p>
        </p:txBody>
      </p:sp>
    </p:spTree>
    <p:extLst>
      <p:ext uri="{BB962C8B-B14F-4D97-AF65-F5344CB8AC3E}">
        <p14:creationId xmlns:p14="http://schemas.microsoft.com/office/powerpoint/2010/main" val="3545317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17</a:t>
            </a:fld>
            <a:endParaRPr lang="en-US"/>
          </a:p>
        </p:txBody>
      </p:sp>
    </p:spTree>
    <p:extLst>
      <p:ext uri="{BB962C8B-B14F-4D97-AF65-F5344CB8AC3E}">
        <p14:creationId xmlns:p14="http://schemas.microsoft.com/office/powerpoint/2010/main" val="2070262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Coke</a:t>
            </a:r>
            <a:r>
              <a:rPr lang="en-US" baseline="0" dirty="0" smtClean="0"/>
              <a:t> consistent, Pepsi losing to DPS</a:t>
            </a:r>
          </a:p>
          <a:p>
            <a:r>
              <a:rPr lang="en-US" baseline="0" dirty="0" smtClean="0"/>
              <a:t>Pepsi: 31.7 </a:t>
            </a:r>
            <a:r>
              <a:rPr lang="en-US" baseline="0" dirty="0" smtClean="0">
                <a:sym typeface="Wingdings"/>
              </a:rPr>
              <a:t> 27.5 (13.3% decrease)</a:t>
            </a:r>
            <a:endParaRPr lang="en-US" baseline="0" dirty="0" smtClean="0"/>
          </a:p>
          <a:p>
            <a:r>
              <a:rPr lang="en-US" baseline="0" dirty="0" smtClean="0"/>
              <a:t>DPS: 14.5 </a:t>
            </a:r>
            <a:r>
              <a:rPr lang="en-US" baseline="0" dirty="0" smtClean="0">
                <a:sym typeface="Wingdings"/>
              </a:rPr>
              <a:t> 17.1 (18% increase)</a:t>
            </a:r>
          </a:p>
          <a:p>
            <a:r>
              <a:rPr lang="en-US" baseline="0" dirty="0" err="1" smtClean="0">
                <a:sym typeface="Wingdings"/>
              </a:rPr>
              <a:t>Cott</a:t>
            </a:r>
            <a:r>
              <a:rPr lang="en-US" baseline="0" dirty="0" smtClean="0">
                <a:sym typeface="Wingdings"/>
              </a:rPr>
              <a:t>, Coke and NBC same</a:t>
            </a:r>
          </a:p>
          <a:p>
            <a:endParaRPr lang="en-US" baseline="0" dirty="0" smtClean="0">
              <a:sym typeface="Wingdings"/>
            </a:endParaRPr>
          </a:p>
          <a:p>
            <a:r>
              <a:rPr lang="en-US" dirty="0" smtClean="0"/>
              <a:t>Historically,</a:t>
            </a:r>
            <a:r>
              <a:rPr lang="en-US" baseline="0" dirty="0" smtClean="0"/>
              <a:t> the soda industry was a very mature market.  Consequentially, Coke and Pepsi were competing over the </a:t>
            </a:r>
            <a:endParaRPr lang="en-US" dirty="0" smtClean="0"/>
          </a:p>
          <a:p>
            <a:r>
              <a:rPr lang="en-US" dirty="0" smtClean="0"/>
              <a:t>Shrinking market, predominantly still battling over the same consumers</a:t>
            </a:r>
            <a:r>
              <a:rPr lang="en-US" baseline="0" dirty="0" smtClean="0"/>
              <a:t> as opposed to trying to regain the ones they are losing due to health concerns.</a:t>
            </a:r>
            <a:endParaRPr lang="en-US" dirty="0" smtClean="0"/>
          </a:p>
          <a:p>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18</a:t>
            </a:fld>
            <a:endParaRPr lang="en-US"/>
          </a:p>
        </p:txBody>
      </p:sp>
    </p:spTree>
    <p:extLst>
      <p:ext uri="{BB962C8B-B14F-4D97-AF65-F5344CB8AC3E}">
        <p14:creationId xmlns:p14="http://schemas.microsoft.com/office/powerpoint/2010/main" val="1781217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Stagnant </a:t>
            </a:r>
            <a:r>
              <a:rPr lang="en-US" dirty="0" smtClean="0">
                <a:sym typeface="Wingdings"/>
              </a:rPr>
              <a:t> same YOY</a:t>
            </a:r>
            <a:endParaRPr lang="en-US" dirty="0" smtClean="0"/>
          </a:p>
          <a:p>
            <a:r>
              <a:rPr lang="en-US" dirty="0" smtClean="0"/>
              <a:t>Mainly advertise soda</a:t>
            </a:r>
          </a:p>
          <a:p>
            <a:r>
              <a:rPr lang="en-US" dirty="0" smtClean="0"/>
              <a:t>Healthy:</a:t>
            </a:r>
            <a:r>
              <a:rPr lang="en-US" baseline="0" dirty="0" smtClean="0"/>
              <a:t> </a:t>
            </a:r>
            <a:r>
              <a:rPr lang="en-US" baseline="0" dirty="0" err="1" smtClean="0"/>
              <a:t>dasani</a:t>
            </a:r>
            <a:r>
              <a:rPr lang="en-US" baseline="0" dirty="0" smtClean="0"/>
              <a:t>, </a:t>
            </a:r>
            <a:r>
              <a:rPr lang="en-US" baseline="0" dirty="0" err="1" smtClean="0"/>
              <a:t>odwalla</a:t>
            </a:r>
            <a:r>
              <a:rPr lang="en-US" baseline="0" dirty="0" smtClean="0"/>
              <a:t>, </a:t>
            </a:r>
            <a:r>
              <a:rPr lang="en-US" baseline="0" dirty="0" err="1" smtClean="0"/>
              <a:t>smartwater</a:t>
            </a:r>
            <a:r>
              <a:rPr lang="en-US" baseline="0" dirty="0" smtClean="0"/>
              <a:t>, orange juice, </a:t>
            </a:r>
            <a:r>
              <a:rPr lang="en-US" baseline="0" dirty="0" err="1" smtClean="0"/>
              <a:t>fuze</a:t>
            </a:r>
            <a:r>
              <a:rPr lang="en-US" baseline="0" dirty="0" smtClean="0"/>
              <a:t> tea, honest tea</a:t>
            </a:r>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19</a:t>
            </a:fld>
            <a:endParaRPr lang="en-US"/>
          </a:p>
        </p:txBody>
      </p:sp>
    </p:spTree>
    <p:extLst>
      <p:ext uri="{BB962C8B-B14F-4D97-AF65-F5344CB8AC3E}">
        <p14:creationId xmlns:p14="http://schemas.microsoft.com/office/powerpoint/2010/main" val="2778839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Growth </a:t>
            </a:r>
            <a:r>
              <a:rPr lang="en-US" dirty="0" smtClean="0">
                <a:sym typeface="Wingdings"/>
              </a:rPr>
              <a:t> up 15%***</a:t>
            </a:r>
            <a:endParaRPr lang="en-US" dirty="0" smtClean="0"/>
          </a:p>
          <a:p>
            <a:r>
              <a:rPr lang="en-US" dirty="0" smtClean="0"/>
              <a:t>Fun</a:t>
            </a:r>
            <a:r>
              <a:rPr lang="en-US" baseline="0" dirty="0" smtClean="0"/>
              <a:t> for you, Good for you, Better for you</a:t>
            </a:r>
          </a:p>
          <a:p>
            <a:r>
              <a:rPr lang="en-US" baseline="0" dirty="0" smtClean="0"/>
              <a:t>Food to go along with Soda</a:t>
            </a:r>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20</a:t>
            </a:fld>
            <a:endParaRPr lang="en-US"/>
          </a:p>
        </p:txBody>
      </p:sp>
    </p:spTree>
    <p:extLst>
      <p:ext uri="{BB962C8B-B14F-4D97-AF65-F5344CB8AC3E}">
        <p14:creationId xmlns:p14="http://schemas.microsoft.com/office/powerpoint/2010/main" val="200158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Constant growth </a:t>
            </a:r>
            <a:r>
              <a:rPr lang="en-US" dirty="0" smtClean="0">
                <a:sym typeface="Wingdings"/>
              </a:rPr>
              <a:t> 51.68 (up 52% YOY)</a:t>
            </a:r>
            <a:endParaRPr lang="en-US" dirty="0" smtClean="0"/>
          </a:p>
          <a:p>
            <a:r>
              <a:rPr lang="en-US" dirty="0" smtClean="0"/>
              <a:t>Exclusive</a:t>
            </a:r>
            <a:r>
              <a:rPr lang="en-US" baseline="0" dirty="0" smtClean="0"/>
              <a:t>ly drinks: healthier options (</a:t>
            </a:r>
            <a:r>
              <a:rPr lang="en-US" baseline="0" dirty="0" err="1" smtClean="0"/>
              <a:t>snapple</a:t>
            </a:r>
            <a:r>
              <a:rPr lang="en-US" baseline="0" dirty="0" smtClean="0"/>
              <a:t> – health conscious)</a:t>
            </a:r>
            <a:endParaRPr lang="en-US" dirty="0" smtClean="0"/>
          </a:p>
        </p:txBody>
      </p:sp>
      <p:sp>
        <p:nvSpPr>
          <p:cNvPr id="4" name="Slide Number Placeholder 3"/>
          <p:cNvSpPr>
            <a:spLocks noGrp="1"/>
          </p:cNvSpPr>
          <p:nvPr>
            <p:ph type="sldNum" sz="quarter" idx="10"/>
          </p:nvPr>
        </p:nvSpPr>
        <p:spPr/>
        <p:txBody>
          <a:bodyPr/>
          <a:lstStyle/>
          <a:p>
            <a:fld id="{D515426A-236B-B84B-BBCB-69EAF116D748}" type="slidenum">
              <a:rPr lang="en-US" smtClean="0"/>
              <a:t>21</a:t>
            </a:fld>
            <a:endParaRPr lang="en-US"/>
          </a:p>
        </p:txBody>
      </p:sp>
    </p:spTree>
    <p:extLst>
      <p:ext uri="{BB962C8B-B14F-4D97-AF65-F5344CB8AC3E}">
        <p14:creationId xmlns:p14="http://schemas.microsoft.com/office/powerpoint/2010/main" val="94683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Generate significant revenue from constant repeat sales – continually restock items (deodorant, laundry detergent, make up)</a:t>
            </a:r>
          </a:p>
          <a:p>
            <a:r>
              <a:rPr lang="en-US" baseline="0" dirty="0" smtClean="0"/>
              <a:t>- Referred to as fast moving consumer goods due to their quick use and easy replacement – as a result CPG items tend to have a low cross price elasticity (or switching cost), will remain highly competitive      </a:t>
            </a: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3</a:t>
            </a:fld>
            <a:endParaRPr lang="en-US"/>
          </a:p>
        </p:txBody>
      </p:sp>
    </p:spTree>
    <p:extLst>
      <p:ext uri="{BB962C8B-B14F-4D97-AF65-F5344CB8AC3E}">
        <p14:creationId xmlns:p14="http://schemas.microsoft.com/office/powerpoint/2010/main" val="160749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mn-lt"/>
                <a:ea typeface="+mn-ea"/>
                <a:cs typeface="+mn-cs"/>
              </a:rPr>
              <a:t>Based on these trends, there has been a push to lower calorie consumption in America by 20% by the year 2025. </a:t>
            </a:r>
          </a:p>
          <a:p>
            <a:endParaRPr lang="en-US" dirty="0" smtClean="0"/>
          </a:p>
          <a:p>
            <a:r>
              <a:rPr lang="en-US" dirty="0" smtClean="0"/>
              <a:t>Marketing, packaging, product</a:t>
            </a:r>
            <a:r>
              <a:rPr lang="en-US" baseline="0" dirty="0" smtClean="0"/>
              <a:t>s</a:t>
            </a:r>
          </a:p>
          <a:p>
            <a:r>
              <a:rPr lang="en-US" baseline="0" dirty="0" smtClean="0"/>
              <a:t>Combative ads </a:t>
            </a:r>
            <a:r>
              <a:rPr lang="en-US" baseline="0" dirty="0" smtClean="0">
                <a:sym typeface="Wingdings"/>
              </a:rPr>
              <a:t> industry ads</a:t>
            </a:r>
            <a:endParaRPr lang="en-US" baseline="0" dirty="0" smtClean="0"/>
          </a:p>
          <a:p>
            <a:endParaRPr lang="en-US" baseline="0" dirty="0" smtClean="0"/>
          </a:p>
          <a:p>
            <a:r>
              <a:rPr lang="en-US" dirty="0" smtClean="0"/>
              <a:t>https://</a:t>
            </a:r>
            <a:r>
              <a:rPr lang="en-US" dirty="0" err="1" smtClean="0"/>
              <a:t>www.youtube.com</a:t>
            </a:r>
            <a:r>
              <a:rPr lang="en-US" dirty="0" smtClean="0"/>
              <a:t>/</a:t>
            </a:r>
            <a:r>
              <a:rPr lang="en-US" dirty="0" err="1" smtClean="0"/>
              <a:t>watch?v</a:t>
            </a:r>
            <a:r>
              <a:rPr lang="en-US" dirty="0" smtClean="0"/>
              <a:t>=Lylc4Yp0TPM</a:t>
            </a:r>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22</a:t>
            </a:fld>
            <a:endParaRPr lang="en-US"/>
          </a:p>
        </p:txBody>
      </p:sp>
    </p:spTree>
    <p:extLst>
      <p:ext uri="{BB962C8B-B14F-4D97-AF65-F5344CB8AC3E}">
        <p14:creationId xmlns:p14="http://schemas.microsoft.com/office/powerpoint/2010/main" val="299721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Brands</a:t>
            </a:r>
          </a:p>
          <a:p>
            <a:r>
              <a:rPr lang="en-US" dirty="0" smtClean="0"/>
              <a:t>Marketing</a:t>
            </a:r>
          </a:p>
          <a:p>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23</a:t>
            </a:fld>
            <a:endParaRPr lang="en-US"/>
          </a:p>
        </p:txBody>
      </p:sp>
    </p:spTree>
    <p:extLst>
      <p:ext uri="{BB962C8B-B14F-4D97-AF65-F5344CB8AC3E}">
        <p14:creationId xmlns:p14="http://schemas.microsoft.com/office/powerpoint/2010/main" val="3802804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now we are going to take a step back and view the progress</a:t>
            </a:r>
            <a:r>
              <a:rPr lang="en-US" sz="1200" kern="1200" baseline="0" dirty="0" smtClean="0">
                <a:solidFill>
                  <a:schemeClr val="tx1"/>
                </a:solidFill>
                <a:latin typeface="+mn-lt"/>
                <a:ea typeface="+mn-ea"/>
                <a:cs typeface="+mn-cs"/>
              </a:rPr>
              <a:t> of these two giants over their storied history.  </a:t>
            </a:r>
            <a:r>
              <a:rPr lang="en-US" sz="1200" kern="1200" dirty="0" smtClean="0">
                <a:solidFill>
                  <a:schemeClr val="tx1"/>
                </a:solidFill>
                <a:latin typeface="+mn-lt"/>
                <a:ea typeface="+mn-ea"/>
                <a:cs typeface="+mn-cs"/>
              </a:rPr>
              <a:t>With Coke and Pepsi combining to own over 70% of the industry, to study the strategies</a:t>
            </a:r>
            <a:r>
              <a:rPr lang="en-US" sz="1200" kern="1200" baseline="0" dirty="0" smtClean="0">
                <a:solidFill>
                  <a:schemeClr val="tx1"/>
                </a:solidFill>
                <a:latin typeface="+mn-lt"/>
                <a:ea typeface="+mn-ea"/>
                <a:cs typeface="+mn-cs"/>
              </a:rPr>
              <a:t> of the</a:t>
            </a:r>
            <a:r>
              <a:rPr lang="en-US" sz="1200" kern="1200" dirty="0" smtClean="0">
                <a:solidFill>
                  <a:schemeClr val="tx1"/>
                </a:solidFill>
                <a:latin typeface="+mn-lt"/>
                <a:ea typeface="+mn-ea"/>
                <a:cs typeface="+mn-cs"/>
              </a:rPr>
              <a:t> industry, we will be looking at these two dominant brands in soda</a:t>
            </a:r>
            <a:r>
              <a:rPr lang="en-US" sz="1200" kern="1200" baseline="0" dirty="0" smtClean="0">
                <a:solidFill>
                  <a:schemeClr val="tx1"/>
                </a:solidFill>
                <a:latin typeface="+mn-lt"/>
                <a:ea typeface="+mn-ea"/>
                <a:cs typeface="+mn-cs"/>
              </a:rPr>
              <a:t> and their strategies in the “Cola Wars”.</a:t>
            </a:r>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24</a:t>
            </a:fld>
            <a:endParaRPr lang="en-US"/>
          </a:p>
        </p:txBody>
      </p:sp>
    </p:spTree>
    <p:extLst>
      <p:ext uri="{BB962C8B-B14F-4D97-AF65-F5344CB8AC3E}">
        <p14:creationId xmlns:p14="http://schemas.microsoft.com/office/powerpoint/2010/main" val="128484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their conceptions</a:t>
            </a:r>
            <a:r>
              <a:rPr lang="en-US" baseline="0" dirty="0" smtClean="0"/>
              <a:t> in the late 19</a:t>
            </a:r>
            <a:r>
              <a:rPr lang="en-US" baseline="30000" dirty="0" smtClean="0"/>
              <a:t>th</a:t>
            </a:r>
            <a:r>
              <a:rPr lang="en-US" baseline="0" dirty="0" smtClean="0"/>
              <a:t> century, each company has developed diverse product portfolios.  However, for the sake of depth of analysis, I am going to focus on the two flagship brands, Pepsi as their standard Cola, and Coca-Cola Classic.  These are the two products they began with and still exist today, and they also represent the majority of each companies sales. </a:t>
            </a:r>
          </a:p>
        </p:txBody>
      </p:sp>
      <p:sp>
        <p:nvSpPr>
          <p:cNvPr id="4" name="Slide Number Placeholder 3"/>
          <p:cNvSpPr>
            <a:spLocks noGrp="1"/>
          </p:cNvSpPr>
          <p:nvPr>
            <p:ph type="sldNum" sz="quarter" idx="10"/>
          </p:nvPr>
        </p:nvSpPr>
        <p:spPr/>
        <p:txBody>
          <a:bodyPr/>
          <a:lstStyle/>
          <a:p>
            <a:fld id="{450CF62C-4F7B-6F41-9F9D-2EE59472EDB8}" type="slidenum">
              <a:rPr lang="en-US" smtClean="0"/>
              <a:pPr/>
              <a:t>25</a:t>
            </a:fld>
            <a:endParaRPr lang="en-US"/>
          </a:p>
        </p:txBody>
      </p:sp>
    </p:spTree>
    <p:extLst>
      <p:ext uri="{BB962C8B-B14F-4D97-AF65-F5344CB8AC3E}">
        <p14:creationId xmlns:p14="http://schemas.microsoft.com/office/powerpoint/2010/main" val="4280957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u="none" dirty="0" smtClean="0"/>
              <a:t>Looking</a:t>
            </a:r>
            <a:r>
              <a:rPr lang="en-US" u="none" baseline="0" dirty="0" smtClean="0"/>
              <a:t> at what creative strategies have been used since then, </a:t>
            </a:r>
            <a:r>
              <a:rPr lang="en-US" u="none" dirty="0" smtClean="0"/>
              <a:t>I believe This quote from Pepsi’s current</a:t>
            </a:r>
            <a:r>
              <a:rPr lang="en-US" u="none" baseline="0" dirty="0" smtClean="0"/>
              <a:t> </a:t>
            </a:r>
            <a:r>
              <a:rPr lang="en-US" u="none" dirty="0" smtClean="0"/>
              <a:t>Chief Creative Officer perfectly sums up the two ideologies: </a:t>
            </a:r>
          </a:p>
          <a:p>
            <a:pPr lvl="1"/>
            <a:endParaRPr lang="en-US" u="none" dirty="0" smtClean="0"/>
          </a:p>
          <a:p>
            <a:pPr lvl="1"/>
            <a:r>
              <a:rPr lang="en-US" u="none" dirty="0" smtClean="0"/>
              <a:t>“Coke is timeless, Pepsi is timely”</a:t>
            </a:r>
          </a:p>
          <a:p>
            <a:pPr lvl="1"/>
            <a:endParaRPr lang="en-US" u="none" dirty="0" smtClean="0"/>
          </a:p>
          <a:p>
            <a:pPr lvl="1"/>
            <a:r>
              <a:rPr lang="en-US" u="none" dirty="0" smtClean="0"/>
              <a:t>The overarching</a:t>
            </a:r>
            <a:r>
              <a:rPr lang="en-US" u="none" baseline="0" dirty="0" smtClean="0"/>
              <a:t> theme of the two companies is that </a:t>
            </a:r>
            <a:r>
              <a:rPr lang="en-US" u="none" dirty="0" smtClean="0"/>
              <a:t>Coke represents permanent happiness while Pepsi is all about excitement.  </a:t>
            </a:r>
            <a:endParaRPr lang="en-US" u="none" strike="noStrike" dirty="0" smtClean="0"/>
          </a:p>
          <a:p>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26</a:t>
            </a:fld>
            <a:endParaRPr lang="en-US"/>
          </a:p>
        </p:txBody>
      </p:sp>
    </p:spTree>
    <p:extLst>
      <p:ext uri="{BB962C8B-B14F-4D97-AF65-F5344CB8AC3E}">
        <p14:creationId xmlns:p14="http://schemas.microsoft.com/office/powerpoint/2010/main" val="137994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Looking more at this timely approach, here is Pepsi’s Advertising ideology.</a:t>
            </a:r>
            <a:endParaRPr lang="en-US" baseline="0" dirty="0" smtClean="0"/>
          </a:p>
          <a:p>
            <a:endParaRPr lang="en-US" baseline="0" dirty="0" smtClean="0"/>
          </a:p>
          <a:p>
            <a:r>
              <a:rPr lang="en-US" baseline="0" dirty="0" smtClean="0"/>
              <a:t>Firstly and most notably, Pepsi has a history of intense comparative advertising.  The most famous instance is the Pepsi Challenge blind taste tests in 1975, but they are constantly comparing themselves to Coke, trying to win over consumers through marginal taste difference and lifestyle associations.</a:t>
            </a:r>
          </a:p>
          <a:p>
            <a:endParaRPr lang="en-US" baseline="0" dirty="0" smtClean="0"/>
          </a:p>
          <a:p>
            <a:r>
              <a:rPr lang="en-US" baseline="0" dirty="0" smtClean="0"/>
              <a:t>This lifestyle is the youthful excitement.  Words such as “Come Alive”, Next Generation, and Live for Now have all been used in their slogans, really focusing on the exciting lifestyle surrounding their drink.  </a:t>
            </a:r>
          </a:p>
          <a:p>
            <a:endParaRPr lang="en-US" baseline="0" dirty="0" smtClean="0"/>
          </a:p>
          <a:p>
            <a:r>
              <a:rPr lang="en-US" baseline="0" dirty="0" smtClean="0"/>
              <a:t>To reinforce this, they have a long list of celebrity endorsements.  Michael Jackson, Madonna, </a:t>
            </a:r>
            <a:r>
              <a:rPr lang="en-US" baseline="0" dirty="0" err="1" smtClean="0"/>
              <a:t>Ludacris</a:t>
            </a:r>
            <a:r>
              <a:rPr lang="en-US" baseline="0" dirty="0" smtClean="0"/>
              <a:t>, </a:t>
            </a:r>
            <a:r>
              <a:rPr lang="en-US" baseline="0" dirty="0" err="1" smtClean="0"/>
              <a:t>Nicki</a:t>
            </a:r>
            <a:r>
              <a:rPr lang="en-US" baseline="0" dirty="0" smtClean="0"/>
              <a:t> </a:t>
            </a:r>
            <a:r>
              <a:rPr lang="en-US" baseline="0" dirty="0" err="1" smtClean="0"/>
              <a:t>Minaj</a:t>
            </a:r>
            <a:r>
              <a:rPr lang="en-US" baseline="0" dirty="0" smtClean="0"/>
              <a:t>, </a:t>
            </a:r>
            <a:r>
              <a:rPr lang="en-US" baseline="0" dirty="0" err="1" smtClean="0"/>
              <a:t>Beyonce</a:t>
            </a:r>
            <a:r>
              <a:rPr lang="en-US" baseline="0" dirty="0" smtClean="0"/>
              <a:t>, and many more have all served as spokesperson for Pepsi over the years.  As we discussed in class, this can be effective in drawing attention to the brand and associated “personality” of the brand.  However, it can, and has backfired, on Pepsi in the past.  </a:t>
            </a:r>
            <a:endParaRPr lang="en-US" dirty="0" smtClean="0"/>
          </a:p>
        </p:txBody>
      </p:sp>
      <p:sp>
        <p:nvSpPr>
          <p:cNvPr id="4" name="Slide Number Placeholder 3"/>
          <p:cNvSpPr>
            <a:spLocks noGrp="1"/>
          </p:cNvSpPr>
          <p:nvPr>
            <p:ph type="sldNum" sz="quarter" idx="10"/>
          </p:nvPr>
        </p:nvSpPr>
        <p:spPr/>
        <p:txBody>
          <a:bodyPr/>
          <a:lstStyle/>
          <a:p>
            <a:fld id="{450CF62C-4F7B-6F41-9F9D-2EE59472EDB8}" type="slidenum">
              <a:rPr lang="en-US" smtClean="0"/>
              <a:pPr/>
              <a:t>27</a:t>
            </a:fld>
            <a:endParaRPr lang="en-US"/>
          </a:p>
        </p:txBody>
      </p:sp>
    </p:spTree>
    <p:extLst>
      <p:ext uri="{BB962C8B-B14F-4D97-AF65-F5344CB8AC3E}">
        <p14:creationId xmlns:p14="http://schemas.microsoft.com/office/powerpoint/2010/main" val="3346358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over to Coke,</a:t>
            </a:r>
            <a:r>
              <a:rPr lang="en-US" baseline="0" dirty="0" smtClean="0"/>
              <a:t> t</a:t>
            </a:r>
            <a:r>
              <a:rPr lang="en-US" dirty="0" smtClean="0"/>
              <a:t>he</a:t>
            </a:r>
            <a:r>
              <a:rPr lang="en-US" baseline="0" dirty="0" smtClean="0"/>
              <a:t> little guy always compares to the big guy, but not the other way around.  Why?  Because Coke gets to market itself as The Original, The Real Thing, Classic, and America’s Choice.  They were the first movers, they get to set the standard, and they are always appealing to this classic appeal, which resonates with all age groups.  </a:t>
            </a:r>
          </a:p>
          <a:p>
            <a:endParaRPr lang="en-US" baseline="0" dirty="0" smtClean="0"/>
          </a:p>
          <a:p>
            <a:r>
              <a:rPr lang="en-US" baseline="0" dirty="0" smtClean="0"/>
              <a:t>They do this by constantly emphasizing happiness through meaningful relationships with family and friends.  They run ads that don’t cause the same excitement like Pepsi, but instead evoke contentment.  Satisfaction with your life and the people in it.  True happiness that you want to share.</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50CF62C-4F7B-6F41-9F9D-2EE59472EDB8}" type="slidenum">
              <a:rPr lang="en-US" smtClean="0"/>
              <a:pPr/>
              <a:t>28</a:t>
            </a:fld>
            <a:endParaRPr lang="en-US"/>
          </a:p>
        </p:txBody>
      </p:sp>
    </p:spTree>
    <p:extLst>
      <p:ext uri="{BB962C8B-B14F-4D97-AF65-F5344CB8AC3E}">
        <p14:creationId xmlns:p14="http://schemas.microsoft.com/office/powerpoint/2010/main" val="2607501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Depsite</a:t>
            </a:r>
            <a:r>
              <a:rPr lang="en-US" baseline="0" dirty="0" smtClean="0"/>
              <a:t> their differences, they do have similar strategies in several ways.  </a:t>
            </a:r>
            <a:r>
              <a:rPr lang="en-US" dirty="0" smtClean="0"/>
              <a:t>In modern</a:t>
            </a:r>
            <a:r>
              <a:rPr lang="en-US" baseline="0" dirty="0" smtClean="0"/>
              <a:t> years, both use persuasive ads since they are experience goods, so they predominantly air ads that are revolving around lifestyle more than product.  Very rarely, if ever, will you see an ad outlining the product specs of either drink, but instead you see commercials of the environments you should drink in and who you drink them with.  </a:t>
            </a:r>
          </a:p>
          <a:p>
            <a:endParaRPr lang="en-US" baseline="0" dirty="0" smtClean="0"/>
          </a:p>
          <a:p>
            <a:r>
              <a:rPr lang="en-US" baseline="0" dirty="0" smtClean="0"/>
              <a:t>Also, amongst all of the beverages that each company offers, each uses 70% of their TV budget to advertise their flagship brand.  That is important as it builds the brand equity as a whole in combative terms against the other instead of just the singular benefits of say Coke Zero of Pepsi Max.</a:t>
            </a:r>
          </a:p>
          <a:p>
            <a:endParaRPr lang="en-US" baseline="0" dirty="0" smtClean="0"/>
          </a:p>
          <a:p>
            <a:r>
              <a:rPr lang="en-US" baseline="0" dirty="0" smtClean="0"/>
              <a:t>Lastly, both brands use product placement and sponsorships.  Pepsi just scored the NBA, which is a huge stride.</a:t>
            </a:r>
          </a:p>
        </p:txBody>
      </p:sp>
      <p:sp>
        <p:nvSpPr>
          <p:cNvPr id="4" name="Slide Number Placeholder 3"/>
          <p:cNvSpPr>
            <a:spLocks noGrp="1"/>
          </p:cNvSpPr>
          <p:nvPr>
            <p:ph type="sldNum" sz="quarter" idx="10"/>
          </p:nvPr>
        </p:nvSpPr>
        <p:spPr/>
        <p:txBody>
          <a:bodyPr/>
          <a:lstStyle/>
          <a:p>
            <a:fld id="{450CF62C-4F7B-6F41-9F9D-2EE59472EDB8}" type="slidenum">
              <a:rPr lang="en-US" smtClean="0"/>
              <a:pPr/>
              <a:t>29</a:t>
            </a:fld>
            <a:endParaRPr lang="en-US"/>
          </a:p>
        </p:txBody>
      </p:sp>
    </p:spTree>
    <p:extLst>
      <p:ext uri="{BB962C8B-B14F-4D97-AF65-F5344CB8AC3E}">
        <p14:creationId xmlns:p14="http://schemas.microsoft.com/office/powerpoint/2010/main" val="354908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u="none" strike="noStrike" kern="1200" dirty="0" smtClean="0">
                <a:solidFill>
                  <a:schemeClr val="tx1"/>
                </a:solidFill>
                <a:latin typeface="+mn-lt"/>
                <a:ea typeface="+mn-ea"/>
                <a:cs typeface="+mn-cs"/>
              </a:rPr>
              <a:t>Combining some of these strategies, I looked</a:t>
            </a:r>
            <a:r>
              <a:rPr lang="en-US" sz="1200" u="none" strike="noStrike" kern="1200" baseline="0" dirty="0" smtClean="0">
                <a:solidFill>
                  <a:schemeClr val="tx1"/>
                </a:solidFill>
                <a:latin typeface="+mn-lt"/>
                <a:ea typeface="+mn-ea"/>
                <a:cs typeface="+mn-cs"/>
              </a:rPr>
              <a:t> into the New Coke case.  In short, the Pepsi Challenge had Pepsi winning in blind taste tests, and this caused Coke to change their famous formula to make it sweeter and win taste tests.  </a:t>
            </a:r>
          </a:p>
          <a:p>
            <a:pPr lvl="0"/>
            <a:endParaRPr lang="en-US" sz="1200" u="none" strike="noStrike" kern="1200" dirty="0" smtClean="0">
              <a:solidFill>
                <a:schemeClr val="tx1"/>
              </a:solidFill>
              <a:latin typeface="+mn-lt"/>
              <a:ea typeface="+mn-ea"/>
              <a:cs typeface="+mn-cs"/>
            </a:endParaRPr>
          </a:p>
          <a:p>
            <a:pPr lvl="0"/>
            <a:r>
              <a:rPr lang="en-US" sz="1200" u="none" strike="noStrike" kern="1200" dirty="0" smtClean="0">
                <a:solidFill>
                  <a:schemeClr val="tx1"/>
                </a:solidFill>
                <a:latin typeface="+mn-lt"/>
                <a:ea typeface="+mn-ea"/>
                <a:cs typeface="+mn-cs"/>
              </a:rPr>
              <a:t>Coke lovers felt betrayed,</a:t>
            </a:r>
            <a:r>
              <a:rPr lang="en-US" sz="1200" u="none" strike="noStrike" kern="1200" baseline="0" dirty="0" smtClean="0">
                <a:solidFill>
                  <a:schemeClr val="tx1"/>
                </a:solidFill>
                <a:latin typeface="+mn-lt"/>
                <a:ea typeface="+mn-ea"/>
                <a:cs typeface="+mn-cs"/>
              </a:rPr>
              <a:t> and they responded in swarms.  It only took 3 months for Coca-Cola to re-release the old formula.    </a:t>
            </a:r>
            <a:endParaRPr lang="en-US" sz="1200" u="none" strike="noStrike" kern="1200" dirty="0" smtClean="0">
              <a:solidFill>
                <a:schemeClr val="tx1"/>
              </a:solidFill>
              <a:latin typeface="+mn-lt"/>
              <a:ea typeface="+mn-ea"/>
              <a:cs typeface="+mn-cs"/>
            </a:endParaRPr>
          </a:p>
          <a:p>
            <a:pPr lvl="0"/>
            <a:endParaRPr lang="en-US" sz="1200" u="none" strike="noStrike" kern="1200" dirty="0" smtClean="0">
              <a:solidFill>
                <a:schemeClr val="tx1"/>
              </a:solidFill>
              <a:latin typeface="+mn-lt"/>
              <a:ea typeface="+mn-ea"/>
              <a:cs typeface="+mn-cs"/>
            </a:endParaRPr>
          </a:p>
          <a:p>
            <a:pPr lvl="0"/>
            <a:r>
              <a:rPr lang="en-US" sz="1200" b="1" u="none" strike="noStrike" kern="1200" dirty="0" smtClean="0">
                <a:solidFill>
                  <a:schemeClr val="tx1"/>
                </a:solidFill>
                <a:latin typeface="+mn-lt"/>
                <a:ea typeface="+mn-ea"/>
                <a:cs typeface="+mn-cs"/>
              </a:rPr>
              <a:t>"The simple fact is that all the time and money and skill poured into consumer research on the new Coca-Cola could not measure or reveal the deep and abiding emotional attachment to original Coca-Cola felt by so many people.” </a:t>
            </a:r>
            <a:endParaRPr lang="en-US" b="1" u="none" strike="noStrike" dirty="0" smtClean="0"/>
          </a:p>
          <a:p>
            <a:endParaRPr lang="en-US" dirty="0" smtClean="0"/>
          </a:p>
          <a:p>
            <a:r>
              <a:rPr lang="en-US" b="0" dirty="0" smtClean="0"/>
              <a:t>Extreme</a:t>
            </a:r>
            <a:r>
              <a:rPr lang="en-US" b="0" baseline="0" dirty="0" smtClean="0"/>
              <a:t> brand loyalty has been the main driver of Coke’s success.  This has been helpful in maintaining market share over Pepsi, but it is also granting them more inelastic consumers, defending them against sharper declines in sales as they have gradually increased their prices due to reduced demand.  </a:t>
            </a:r>
          </a:p>
          <a:p>
            <a:endParaRPr lang="en-US" b="0" baseline="0" dirty="0" smtClean="0"/>
          </a:p>
        </p:txBody>
      </p:sp>
      <p:sp>
        <p:nvSpPr>
          <p:cNvPr id="4" name="Slide Number Placeholder 3"/>
          <p:cNvSpPr>
            <a:spLocks noGrp="1"/>
          </p:cNvSpPr>
          <p:nvPr>
            <p:ph type="sldNum" sz="quarter" idx="10"/>
          </p:nvPr>
        </p:nvSpPr>
        <p:spPr/>
        <p:txBody>
          <a:bodyPr/>
          <a:lstStyle/>
          <a:p>
            <a:fld id="{450CF62C-4F7B-6F41-9F9D-2EE59472EDB8}" type="slidenum">
              <a:rPr lang="en-US" smtClean="0"/>
              <a:pPr/>
              <a:t>30</a:t>
            </a:fld>
            <a:endParaRPr lang="en-US"/>
          </a:p>
        </p:txBody>
      </p:sp>
    </p:spTree>
    <p:extLst>
      <p:ext uri="{BB962C8B-B14F-4D97-AF65-F5344CB8AC3E}">
        <p14:creationId xmlns:p14="http://schemas.microsoft.com/office/powerpoint/2010/main" val="342820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before we get into that,</a:t>
            </a:r>
            <a:r>
              <a:rPr lang="en-US" baseline="0" dirty="0" smtClean="0"/>
              <a:t> I want to go over their </a:t>
            </a:r>
            <a:r>
              <a:rPr lang="en-US" dirty="0" smtClean="0"/>
              <a:t>most recent strategies,</a:t>
            </a:r>
            <a:r>
              <a:rPr lang="en-US" baseline="0" dirty="0" smtClean="0"/>
              <a:t> s</a:t>
            </a:r>
            <a:r>
              <a:rPr lang="en-US" dirty="0" smtClean="0"/>
              <a:t>ocial media. Although less significant</a:t>
            </a:r>
            <a:r>
              <a:rPr lang="en-US" baseline="0" dirty="0" smtClean="0"/>
              <a:t> in terms of ad expenditures, they are big focuses for both companies as they move forward.  Social media allows for cheaper, higher frequency, and more targeted advertising, making it highly attractive.  </a:t>
            </a:r>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31</a:t>
            </a:fld>
            <a:endParaRPr lang="en-US"/>
          </a:p>
        </p:txBody>
      </p:sp>
    </p:spTree>
    <p:extLst>
      <p:ext uri="{BB962C8B-B14F-4D97-AF65-F5344CB8AC3E}">
        <p14:creationId xmlns:p14="http://schemas.microsoft.com/office/powerpoint/2010/main" val="2971099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 consumption on non</a:t>
            </a:r>
            <a:r>
              <a:rPr lang="en-US" baseline="0" dirty="0" smtClean="0"/>
              <a:t> durable goods is up in the last 2 years, over $2.6 Billion </a:t>
            </a: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4</a:t>
            </a:fld>
            <a:endParaRPr lang="en-US"/>
          </a:p>
        </p:txBody>
      </p:sp>
    </p:spTree>
    <p:extLst>
      <p:ext uri="{BB962C8B-B14F-4D97-AF65-F5344CB8AC3E}">
        <p14:creationId xmlns:p14="http://schemas.microsoft.com/office/powerpoint/2010/main" val="1080471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of all, Coke produces an incredible amount of content online, as we will see over the next several slides. They have made a big push on social media over the past 3 years under what they call the 2020 Initiative Strategy. The objective is to create what they call “liquid,” meaning that it is “so contagious that they cannot be controlled,” and “linked” meaning that it is perfectly woven with their business interests, brands, and consumer interests.  Tell stories, promote conversations, and act and react to those conversations at all times.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Coke</a:t>
            </a:r>
            <a:r>
              <a:rPr lang="en-US" baseline="0" dirty="0" smtClean="0"/>
              <a:t> has made a severe, concentrated effort to not only create content that aligns with their ideology, but to consistently and actively engage consumers throughout the lifespan of content.  </a:t>
            </a:r>
          </a:p>
          <a:p>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32</a:t>
            </a:fld>
            <a:endParaRPr lang="en-US"/>
          </a:p>
        </p:txBody>
      </p:sp>
    </p:spTree>
    <p:extLst>
      <p:ext uri="{BB962C8B-B14F-4D97-AF65-F5344CB8AC3E}">
        <p14:creationId xmlns:p14="http://schemas.microsoft.com/office/powerpoint/2010/main" val="2136921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Coke has the most Facebook, Twitter</a:t>
            </a:r>
            <a:r>
              <a:rPr lang="en-US" baseline="0" dirty="0" smtClean="0"/>
              <a:t>, and </a:t>
            </a:r>
            <a:r>
              <a:rPr lang="en-US" baseline="0" dirty="0" err="1" smtClean="0"/>
              <a:t>Instagram</a:t>
            </a:r>
            <a:r>
              <a:rPr lang="en-US" dirty="0" smtClean="0"/>
              <a:t> followers;</a:t>
            </a:r>
            <a:r>
              <a:rPr lang="en-US" baseline="0" dirty="0" smtClean="0"/>
              <a:t> h</a:t>
            </a:r>
            <a:r>
              <a:rPr lang="en-US" dirty="0" smtClean="0"/>
              <a:t>owever, that isn’t the interesting</a:t>
            </a:r>
            <a:r>
              <a:rPr lang="en-US" baseline="0" dirty="0" smtClean="0"/>
              <a:t> part.  As you can see, Coke clearly is adhering to the ideology I just mentioned. 99% replies to other users… that is ridiculous, especially in view of how many tweets were analyzed.  However, Coke does have less </a:t>
            </a:r>
            <a:r>
              <a:rPr lang="en-US" baseline="0" dirty="0" err="1" smtClean="0"/>
              <a:t>retweets</a:t>
            </a:r>
            <a:r>
              <a:rPr lang="en-US" baseline="0" dirty="0" smtClean="0"/>
              <a:t> and favorites, indicating quantity over quality, apparently.  </a:t>
            </a:r>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33</a:t>
            </a:fld>
            <a:endParaRPr lang="en-US"/>
          </a:p>
        </p:txBody>
      </p:sp>
    </p:spTree>
    <p:extLst>
      <p:ext uri="{BB962C8B-B14F-4D97-AF65-F5344CB8AC3E}">
        <p14:creationId xmlns:p14="http://schemas.microsoft.com/office/powerpoint/2010/main" val="3989922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Similarly,</a:t>
            </a:r>
            <a:r>
              <a:rPr lang="en-US" baseline="0" dirty="0" smtClean="0"/>
              <a:t> t</a:t>
            </a:r>
            <a:r>
              <a:rPr lang="en-US" dirty="0" smtClean="0"/>
              <a:t>his chart shows the </a:t>
            </a:r>
            <a:r>
              <a:rPr lang="en-US" dirty="0" err="1" smtClean="0"/>
              <a:t>Youtube</a:t>
            </a:r>
            <a:r>
              <a:rPr lang="en-US" baseline="0" dirty="0" smtClean="0"/>
              <a:t> story between the two brands.  I know it is a bit hard to read, but the main takeaway is that while Coke dominates in the quantities, Pepsi still seems to be producing more popular content.  Pepsi has more subscribers, more average views per video, and likes, which indicates that Pepsi is better resonating with the younger demographic that largely comprises social media, which is exactly what they want to do.  </a:t>
            </a:r>
          </a:p>
          <a:p>
            <a:endParaRPr lang="en-US" baseline="0" dirty="0" smtClean="0"/>
          </a:p>
          <a:p>
            <a:r>
              <a:rPr lang="en-US" baseline="0" dirty="0" smtClean="0"/>
              <a:t>Average views per video:</a:t>
            </a:r>
          </a:p>
          <a:p>
            <a:r>
              <a:rPr lang="en-US" baseline="0" dirty="0" smtClean="0"/>
              <a:t>Coke – 122,943</a:t>
            </a:r>
          </a:p>
          <a:p>
            <a:r>
              <a:rPr lang="en-US" baseline="0" dirty="0" smtClean="0"/>
              <a:t>Pepsi – 216,801</a:t>
            </a:r>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34</a:t>
            </a:fld>
            <a:endParaRPr lang="en-US"/>
          </a:p>
        </p:txBody>
      </p:sp>
    </p:spTree>
    <p:extLst>
      <p:ext uri="{BB962C8B-B14F-4D97-AF65-F5344CB8AC3E}">
        <p14:creationId xmlns:p14="http://schemas.microsoft.com/office/powerpoint/2010/main" val="227407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most interestingly, last month, Pepsi just</a:t>
            </a:r>
            <a:r>
              <a:rPr lang="en-US" sz="1200" b="0" i="0" kern="1200" baseline="0" dirty="0" smtClean="0">
                <a:solidFill>
                  <a:schemeClr val="tx1"/>
                </a:solidFill>
                <a:effectLst/>
                <a:latin typeface="+mn-lt"/>
                <a:ea typeface="+mn-ea"/>
                <a:cs typeface="+mn-cs"/>
              </a:rPr>
              <a:t> launched their year long latest social media program.  Giving a nod to the 40 year anniversary of their famous Pepsi Challenge that we already talked about, Pepsi is now </a:t>
            </a:r>
            <a:r>
              <a:rPr lang="en-US" dirty="0" smtClean="0"/>
              <a:t>launching</a:t>
            </a:r>
            <a:r>
              <a:rPr lang="en-US" baseline="0" dirty="0" smtClean="0"/>
              <a:t> </a:t>
            </a:r>
            <a:r>
              <a:rPr lang="en-US" dirty="0" smtClean="0"/>
              <a:t>a global social media and social responsibility campaign, enlisting the help of numerous world-famous celebrities.</a:t>
            </a:r>
          </a:p>
        </p:txBody>
      </p:sp>
      <p:sp>
        <p:nvSpPr>
          <p:cNvPr id="4" name="Slide Number Placeholder 3"/>
          <p:cNvSpPr>
            <a:spLocks noGrp="1"/>
          </p:cNvSpPr>
          <p:nvPr>
            <p:ph type="sldNum" sz="quarter" idx="10"/>
          </p:nvPr>
        </p:nvSpPr>
        <p:spPr/>
        <p:txBody>
          <a:bodyPr/>
          <a:lstStyle/>
          <a:p>
            <a:fld id="{450CF62C-4F7B-6F41-9F9D-2EE59472EDB8}" type="slidenum">
              <a:rPr lang="en-US" smtClean="0"/>
              <a:pPr/>
              <a:t>35</a:t>
            </a:fld>
            <a:endParaRPr lang="en-US"/>
          </a:p>
        </p:txBody>
      </p:sp>
    </p:spTree>
    <p:extLst>
      <p:ext uri="{BB962C8B-B14F-4D97-AF65-F5344CB8AC3E}">
        <p14:creationId xmlns:p14="http://schemas.microsoft.com/office/powerpoint/2010/main" val="368378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Essentially how it works is that the</a:t>
            </a:r>
            <a:r>
              <a:rPr lang="en-US" baseline="0" dirty="0" smtClean="0"/>
              <a:t> Pepsi celebrities (</a:t>
            </a:r>
            <a:r>
              <a:rPr lang="en-US" sz="1200" b="0" i="0" kern="1200" dirty="0" smtClean="0">
                <a:solidFill>
                  <a:schemeClr val="tx1"/>
                </a:solidFill>
                <a:effectLst/>
                <a:latin typeface="+mn-lt"/>
                <a:ea typeface="+mn-ea"/>
                <a:cs typeface="+mn-cs"/>
              </a:rPr>
              <a:t>Usher, Serena Williams, James</a:t>
            </a:r>
            <a:r>
              <a:rPr lang="en-US" sz="1200" b="0" i="0" kern="1200" baseline="0" dirty="0" smtClean="0">
                <a:solidFill>
                  <a:schemeClr val="tx1"/>
                </a:solidFill>
                <a:effectLst/>
                <a:latin typeface="+mn-lt"/>
                <a:ea typeface="+mn-ea"/>
                <a:cs typeface="+mn-cs"/>
              </a:rPr>
              <a:t> Rodriguez,</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Usain</a:t>
            </a:r>
            <a:r>
              <a:rPr lang="en-US" sz="1200" b="0" i="0" kern="1200" dirty="0" smtClean="0">
                <a:solidFill>
                  <a:schemeClr val="tx1"/>
                </a:solidFill>
                <a:effectLst/>
                <a:latin typeface="+mn-lt"/>
                <a:ea typeface="+mn-ea"/>
                <a:cs typeface="+mn-cs"/>
              </a:rPr>
              <a:t> Bolt)</a:t>
            </a:r>
            <a:r>
              <a:rPr lang="en-US" baseline="0" dirty="0" smtClean="0"/>
              <a:t> are going to issue various challenges for anyone and everyone to complete, and every </a:t>
            </a:r>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PepsiChallenge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hashtag</a:t>
            </a:r>
            <a:r>
              <a:rPr lang="en-US" sz="1200" b="0" i="0" kern="1200" dirty="0" smtClean="0">
                <a:solidFill>
                  <a:schemeClr val="tx1"/>
                </a:solidFill>
                <a:effectLst/>
                <a:latin typeface="+mn-lt"/>
                <a:ea typeface="+mn-ea"/>
                <a:cs typeface="+mn-cs"/>
              </a:rPr>
              <a:t> is used,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Pepsi will donate $1 to </a:t>
            </a:r>
            <a:r>
              <a:rPr lang="en-US" sz="1200" b="0" i="0" u="none" strike="noStrike" kern="1200" dirty="0" smtClean="0">
                <a:solidFill>
                  <a:schemeClr val="tx1"/>
                </a:solidFill>
                <a:effectLst/>
                <a:latin typeface="+mn-lt"/>
                <a:ea typeface="+mn-ea"/>
                <a:cs typeface="+mn-cs"/>
              </a:rPr>
              <a:t>Liter</a:t>
            </a:r>
            <a:r>
              <a:rPr lang="en-US" sz="1200" b="0" i="0" u="none" strike="noStrike" kern="1200" baseline="0" dirty="0" smtClean="0">
                <a:solidFill>
                  <a:schemeClr val="tx1"/>
                </a:solidFill>
                <a:effectLst/>
                <a:latin typeface="+mn-lt"/>
                <a:ea typeface="+mn-ea"/>
                <a:cs typeface="+mn-cs"/>
              </a:rPr>
              <a:t> of Light</a:t>
            </a:r>
            <a:r>
              <a:rPr lang="en-US" sz="1200" b="0" i="0" kern="1200" dirty="0" smtClean="0">
                <a:solidFill>
                  <a:schemeClr val="tx1"/>
                </a:solidFill>
                <a:effectLst/>
                <a:latin typeface="+mn-lt"/>
                <a:ea typeface="+mn-ea"/>
                <a:cs typeface="+mn-cs"/>
              </a:rPr>
              <a:t> USA, Inc. a charitable organization that brings light to those in need.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a:t>
            </a:r>
            <a:r>
              <a:rPr lang="en-US" sz="1200" b="0" i="0" kern="1200" baseline="0" dirty="0" smtClean="0">
                <a:solidFill>
                  <a:schemeClr val="tx1"/>
                </a:solidFill>
                <a:effectLst/>
                <a:latin typeface="+mn-lt"/>
                <a:ea typeface="+mn-ea"/>
                <a:cs typeface="+mn-cs"/>
              </a:rPr>
              <a:t> this is yet another step in the right direction for Pepsi as they are able to precisely attack their target market on social media with exciting, youthful, celebrity driven content.  It is hard to measure the effectiveness of these efforts in terms of sales, of course, but it is very effective in adhering to and promoting their brand image of youthful excitement.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With that said, with social media efforts in full swing, TV is still the largest ad expense for Coke and Pepsi alike, so Veronica is going to analyze the TV data for each company.</a:t>
            </a:r>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36</a:t>
            </a:fld>
            <a:endParaRPr lang="en-US"/>
          </a:p>
        </p:txBody>
      </p:sp>
    </p:spTree>
    <p:extLst>
      <p:ext uri="{BB962C8B-B14F-4D97-AF65-F5344CB8AC3E}">
        <p14:creationId xmlns:p14="http://schemas.microsoft.com/office/powerpoint/2010/main" val="1180230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3200" dirty="0" smtClean="0"/>
              <a:t>Now I want to</a:t>
            </a:r>
            <a:r>
              <a:rPr lang="en-US" sz="3200" baseline="0" dirty="0" smtClean="0"/>
              <a:t> briefly look at</a:t>
            </a:r>
            <a:r>
              <a:rPr lang="en-US" sz="3200" dirty="0" smtClean="0"/>
              <a:t> advertising expenditures.  As you can see Coke has</a:t>
            </a:r>
            <a:r>
              <a:rPr lang="en-US" sz="3200" baseline="0" dirty="0" smtClean="0"/>
              <a:t> a higher ratio than Pepsi and the CPG average, and the CPG is the highest in all industries, so Coke is spend a lot by any metrics.  Pepsi, although lesser, is still spending a lot.  These high numbers in the CPG industry are due to the low differentiation of products and high dependability on brand equity and frequency of advertising.  </a:t>
            </a:r>
            <a:endParaRPr lang="en-US" sz="320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32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3200" dirty="0" smtClean="0"/>
              <a:t>Coke   6.9% (2013) -&gt; 7.6% (2014)</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3200" dirty="0" smtClean="0"/>
              <a:t>Pepsi  4.9%</a:t>
            </a:r>
            <a:r>
              <a:rPr lang="en-US" sz="3200" baseline="0" dirty="0" smtClean="0"/>
              <a:t> (2014) &lt;- </a:t>
            </a:r>
            <a:r>
              <a:rPr lang="en-US" sz="3200" dirty="0" smtClean="0"/>
              <a:t>5.8% (2013)</a:t>
            </a:r>
          </a:p>
          <a:p>
            <a:endParaRPr lang="en-US" dirty="0" smtClean="0"/>
          </a:p>
          <a:p>
            <a:endParaRPr lang="en-US" dirty="0" smtClean="0"/>
          </a:p>
          <a:p>
            <a:r>
              <a:rPr lang="en-US" dirty="0" smtClean="0"/>
              <a:t>https://</a:t>
            </a:r>
            <a:r>
              <a:rPr lang="en-US" dirty="0" err="1" smtClean="0"/>
              <a:t>saibooks.com/index.php?option</a:t>
            </a:r>
            <a:r>
              <a:rPr lang="en-US" dirty="0" smtClean="0"/>
              <a:t>=</a:t>
            </a:r>
            <a:r>
              <a:rPr lang="en-US" dirty="0" err="1" smtClean="0"/>
              <a:t>com_content&amp;view</a:t>
            </a:r>
            <a:r>
              <a:rPr lang="en-US" dirty="0" smtClean="0"/>
              <a:t>=</a:t>
            </a:r>
            <a:r>
              <a:rPr lang="en-US" dirty="0" err="1" smtClean="0"/>
              <a:t>article&amp;id</a:t>
            </a:r>
            <a:r>
              <a:rPr lang="en-US" dirty="0" smtClean="0"/>
              <a:t>=60&amp;Itemid=61</a:t>
            </a:r>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37</a:t>
            </a:fld>
            <a:endParaRPr lang="en-US"/>
          </a:p>
        </p:txBody>
      </p:sp>
    </p:spTree>
    <p:extLst>
      <p:ext uri="{BB962C8B-B14F-4D97-AF65-F5344CB8AC3E}">
        <p14:creationId xmlns:p14="http://schemas.microsoft.com/office/powerpoint/2010/main" val="264215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US only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Pepsi currently has the lead as far as gross expenditure in the</a:t>
            </a:r>
            <a:r>
              <a:rPr lang="en-US" sz="1200" kern="1200" baseline="0" dirty="0" smtClean="0">
                <a:solidFill>
                  <a:schemeClr val="tx1"/>
                </a:solidFill>
                <a:latin typeface="+mn-lt"/>
                <a:ea typeface="+mn-ea"/>
                <a:cs typeface="+mn-cs"/>
              </a:rPr>
              <a:t> US</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but both brands are increasing their advertising budgets moving forward. Coke has stated that they plan on increasing their marketing spending by</a:t>
            </a:r>
            <a:r>
              <a:rPr lang="en-US" sz="1200" kern="1200" dirty="0" smtClean="0">
                <a:solidFill>
                  <a:schemeClr val="tx1"/>
                </a:solidFill>
                <a:latin typeface="+mn-lt"/>
                <a:ea typeface="+mn-ea"/>
                <a:cs typeface="+mn-cs"/>
              </a:rPr>
              <a:t> $1 billion by 2016 to keep up.  This is due to the confidence that their marketing strategies are effective in creating sales and maintaining</a:t>
            </a:r>
            <a:r>
              <a:rPr lang="en-US" sz="1200" kern="1200" baseline="0" dirty="0" smtClean="0">
                <a:solidFill>
                  <a:schemeClr val="tx1"/>
                </a:solidFill>
                <a:latin typeface="+mn-lt"/>
                <a:ea typeface="+mn-ea"/>
                <a:cs typeface="+mn-cs"/>
              </a:rPr>
              <a:t> brand equity.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38</a:t>
            </a:fld>
            <a:endParaRPr lang="en-US"/>
          </a:p>
        </p:txBody>
      </p:sp>
    </p:spTree>
    <p:extLst>
      <p:ext uri="{BB962C8B-B14F-4D97-AF65-F5344CB8AC3E}">
        <p14:creationId xmlns:p14="http://schemas.microsoft.com/office/powerpoint/2010/main" val="3465878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Global</a:t>
            </a:r>
          </a:p>
          <a:p>
            <a:endParaRPr lang="en-US" dirty="0" smtClean="0"/>
          </a:p>
          <a:p>
            <a:r>
              <a:rPr lang="en-US" dirty="0" smtClean="0"/>
              <a:t>Now looking at the parent companies’ global ad expenditures by medium, again you can see that Pepsi is currently dwarfing Coke, but this is because</a:t>
            </a:r>
            <a:r>
              <a:rPr lang="en-US" baseline="0" dirty="0" smtClean="0"/>
              <a:t> PepsiCo has such a huge portfolio</a:t>
            </a:r>
            <a:r>
              <a:rPr lang="en-US" dirty="0" smtClean="0"/>
              <a:t>.  But the reason I wanted</a:t>
            </a:r>
            <a:r>
              <a:rPr lang="en-US" baseline="0" dirty="0" smtClean="0"/>
              <a:t> to show this is to note that bulk of each brands’ expenditures are put towards TV, and Veronica will dive deeper into that in just a bit.  </a:t>
            </a:r>
            <a:endParaRPr lang="en-US" dirty="0"/>
          </a:p>
        </p:txBody>
      </p:sp>
      <p:sp>
        <p:nvSpPr>
          <p:cNvPr id="4" name="Slide Number Placeholder 3"/>
          <p:cNvSpPr>
            <a:spLocks noGrp="1"/>
          </p:cNvSpPr>
          <p:nvPr>
            <p:ph type="sldNum" sz="quarter" idx="10"/>
          </p:nvPr>
        </p:nvSpPr>
        <p:spPr/>
        <p:txBody>
          <a:bodyPr/>
          <a:lstStyle/>
          <a:p>
            <a:fld id="{450CF62C-4F7B-6F41-9F9D-2EE59472EDB8}" type="slidenum">
              <a:rPr lang="en-US" smtClean="0"/>
              <a:pPr/>
              <a:t>39</a:t>
            </a:fld>
            <a:endParaRPr lang="en-US"/>
          </a:p>
        </p:txBody>
      </p:sp>
    </p:spTree>
    <p:extLst>
      <p:ext uri="{BB962C8B-B14F-4D97-AF65-F5344CB8AC3E}">
        <p14:creationId xmlns:p14="http://schemas.microsoft.com/office/powerpoint/2010/main" val="2588861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Brands</a:t>
            </a:r>
          </a:p>
          <a:p>
            <a:r>
              <a:rPr lang="en-US" dirty="0" smtClean="0"/>
              <a:t>Marketing</a:t>
            </a:r>
          </a:p>
          <a:p>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40</a:t>
            </a:fld>
            <a:endParaRPr lang="en-US"/>
          </a:p>
        </p:txBody>
      </p:sp>
    </p:spTree>
    <p:extLst>
      <p:ext uri="{BB962C8B-B14F-4D97-AF65-F5344CB8AC3E}">
        <p14:creationId xmlns:p14="http://schemas.microsoft.com/office/powerpoint/2010/main" val="647842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4ECDA6-90D5-41D7-AC14-FBD9E9BCD7B4}" type="slidenum">
              <a:rPr lang="en-US" smtClean="0"/>
              <a:t>41</a:t>
            </a:fld>
            <a:endParaRPr lang="en-US"/>
          </a:p>
        </p:txBody>
      </p:sp>
    </p:spTree>
    <p:extLst>
      <p:ext uri="{BB962C8B-B14F-4D97-AF65-F5344CB8AC3E}">
        <p14:creationId xmlns:p14="http://schemas.microsoft.com/office/powerpoint/2010/main" val="112900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CPI remains low for food and apparel,</a:t>
            </a:r>
            <a:r>
              <a:rPr lang="en-US" baseline="0" dirty="0" smtClean="0"/>
              <a:t> low and reasonable prices for these goods help sustain spending  </a:t>
            </a:r>
          </a:p>
          <a:p>
            <a:pPr marL="171450" indent="-171450">
              <a:buFontTx/>
              <a:buChar char="-"/>
            </a:pPr>
            <a:r>
              <a:rPr lang="en-US" baseline="0" dirty="0" smtClean="0"/>
              <a:t>Unadjusted 12-month ended Feb 2015 CPI for Food: 3.0%</a:t>
            </a:r>
          </a:p>
          <a:p>
            <a:pPr marL="171450" indent="-171450">
              <a:buFontTx/>
              <a:buChar char="-"/>
            </a:pPr>
            <a:r>
              <a:rPr lang="en-US" baseline="0" dirty="0" smtClean="0"/>
              <a:t>“                                                                   “ for Apparel: -0.8% </a:t>
            </a:r>
          </a:p>
          <a:p>
            <a:r>
              <a:rPr lang="en-US" dirty="0" smtClean="0"/>
              <a:t>- Overall CPI at near 0 currently</a:t>
            </a: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5</a:t>
            </a:fld>
            <a:endParaRPr lang="en-US"/>
          </a:p>
        </p:txBody>
      </p:sp>
    </p:spTree>
    <p:extLst>
      <p:ext uri="{BB962C8B-B14F-4D97-AF65-F5344CB8AC3E}">
        <p14:creationId xmlns:p14="http://schemas.microsoft.com/office/powerpoint/2010/main" val="2303320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Buying more expensive</a:t>
            </a:r>
            <a:r>
              <a:rPr lang="en-US" baseline="0" dirty="0" smtClean="0"/>
              <a:t> shows on CBS and NBC</a:t>
            </a:r>
            <a:br>
              <a:rPr lang="en-US" baseline="0" dirty="0" smtClean="0"/>
            </a:br>
            <a:r>
              <a:rPr lang="en-US" baseline="0" dirty="0" smtClean="0"/>
              <a:t>Buying less expensive shows on CW and ABC</a:t>
            </a:r>
            <a:endParaRPr lang="en-US" dirty="0"/>
          </a:p>
        </p:txBody>
      </p:sp>
      <p:sp>
        <p:nvSpPr>
          <p:cNvPr id="4" name="Slide Number Placeholder 3"/>
          <p:cNvSpPr>
            <a:spLocks noGrp="1"/>
          </p:cNvSpPr>
          <p:nvPr>
            <p:ph type="sldNum" sz="quarter" idx="10"/>
          </p:nvPr>
        </p:nvSpPr>
        <p:spPr/>
        <p:txBody>
          <a:bodyPr/>
          <a:lstStyle/>
          <a:p>
            <a:fld id="{144ECDA6-90D5-41D7-AC14-FBD9E9BCD7B4}" type="slidenum">
              <a:rPr lang="en-US" smtClean="0"/>
              <a:t>42</a:t>
            </a:fld>
            <a:endParaRPr lang="en-US"/>
          </a:p>
        </p:txBody>
      </p:sp>
    </p:spTree>
    <p:extLst>
      <p:ext uri="{BB962C8B-B14F-4D97-AF65-F5344CB8AC3E}">
        <p14:creationId xmlns:p14="http://schemas.microsoft.com/office/powerpoint/2010/main" val="1724971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 Developments (April 13, 2015):</a:t>
            </a:r>
            <a:br>
              <a:rPr lang="en-US" dirty="0" smtClean="0"/>
            </a:br>
            <a:endParaRPr lang="en-US" dirty="0" smtClean="0"/>
          </a:p>
          <a:p>
            <a:r>
              <a:rPr lang="en-US" dirty="0" smtClean="0"/>
              <a:t>The National Basketball Association is trading Coke for Pepsi. The league said Monday that it's struck a new marketing partnership with </a:t>
            </a:r>
            <a:r>
              <a:rPr lang="en-US" dirty="0" err="1" smtClean="0"/>
              <a:t>Pepsico</a:t>
            </a:r>
            <a:r>
              <a:rPr lang="en-US" dirty="0" smtClean="0"/>
              <a:t>, ending a 28-year partnership with Coca-Cola.</a:t>
            </a:r>
          </a:p>
          <a:p>
            <a:endParaRPr lang="en-US" dirty="0" smtClean="0"/>
          </a:p>
          <a:p>
            <a:r>
              <a:rPr lang="en-US" dirty="0" smtClean="0"/>
              <a:t>Consequences:</a:t>
            </a:r>
          </a:p>
          <a:p>
            <a:pPr marL="171450" indent="-171450">
              <a:buFontTx/>
              <a:buChar char="-"/>
            </a:pPr>
            <a:r>
              <a:rPr lang="en-US" dirty="0" smtClean="0"/>
              <a:t>Pepsi is in control of league-wide advertising and promotion.</a:t>
            </a:r>
          </a:p>
          <a:p>
            <a:pPr marL="171450" indent="-171450">
              <a:buFontTx/>
              <a:buChar char="-"/>
            </a:pPr>
            <a:endParaRPr lang="en-US" dirty="0" smtClean="0"/>
          </a:p>
          <a:p>
            <a:pPr marL="171450" indent="-171450">
              <a:buFontTx/>
              <a:buChar char="-"/>
            </a:pPr>
            <a:r>
              <a:rPr lang="en-US" dirty="0" smtClean="0"/>
              <a:t>helps Pepsi to clearly position itself as a brand that is consumed around sports.”</a:t>
            </a:r>
          </a:p>
          <a:p>
            <a:endParaRPr lang="en-US" dirty="0" smtClean="0"/>
          </a:p>
          <a:p>
            <a:r>
              <a:rPr lang="en-US" sz="1200" b="0" i="0" kern="1200" dirty="0" smtClean="0">
                <a:solidFill>
                  <a:schemeClr val="tx1"/>
                </a:solidFill>
                <a:effectLst/>
                <a:latin typeface="+mn-lt"/>
                <a:ea typeface="+mn-ea"/>
                <a:cs typeface="+mn-cs"/>
              </a:rPr>
              <a:t>Separately, Coca-Cola announced Monday that it signed a multiyear partnership with the U.S. Soccer Federation and Major League Soccer. </a:t>
            </a:r>
            <a:endParaRPr lang="en-US" dirty="0"/>
          </a:p>
        </p:txBody>
      </p:sp>
      <p:sp>
        <p:nvSpPr>
          <p:cNvPr id="4" name="Slide Number Placeholder 3"/>
          <p:cNvSpPr>
            <a:spLocks noGrp="1"/>
          </p:cNvSpPr>
          <p:nvPr>
            <p:ph type="sldNum" sz="quarter" idx="10"/>
          </p:nvPr>
        </p:nvSpPr>
        <p:spPr/>
        <p:txBody>
          <a:bodyPr/>
          <a:lstStyle/>
          <a:p>
            <a:fld id="{144ECDA6-90D5-41D7-AC14-FBD9E9BCD7B4}" type="slidenum">
              <a:rPr lang="en-US" smtClean="0"/>
              <a:t>43</a:t>
            </a:fld>
            <a:endParaRPr lang="en-US"/>
          </a:p>
        </p:txBody>
      </p:sp>
    </p:spTree>
    <p:extLst>
      <p:ext uri="{BB962C8B-B14F-4D97-AF65-F5344CB8AC3E}">
        <p14:creationId xmlns:p14="http://schemas.microsoft.com/office/powerpoint/2010/main" val="1425666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8milliondollar</a:t>
            </a:r>
            <a:r>
              <a:rPr lang="en-US" baseline="0" dirty="0" smtClean="0"/>
              <a:t> Super Bowl ads in February</a:t>
            </a:r>
            <a:br>
              <a:rPr lang="en-US" baseline="0" dirty="0" smtClean="0"/>
            </a:br>
            <a:r>
              <a:rPr lang="en-US" baseline="0" dirty="0" smtClean="0"/>
              <a:t>Spent 4.7 million on American Idol in March (and 2 $1.08 million ads in January)</a:t>
            </a:r>
          </a:p>
        </p:txBody>
      </p:sp>
      <p:sp>
        <p:nvSpPr>
          <p:cNvPr id="4" name="Slide Number Placeholder 3"/>
          <p:cNvSpPr>
            <a:spLocks noGrp="1"/>
          </p:cNvSpPr>
          <p:nvPr>
            <p:ph type="sldNum" sz="quarter" idx="10"/>
          </p:nvPr>
        </p:nvSpPr>
        <p:spPr/>
        <p:txBody>
          <a:bodyPr/>
          <a:lstStyle/>
          <a:p>
            <a:fld id="{144ECDA6-90D5-41D7-AC14-FBD9E9BCD7B4}" type="slidenum">
              <a:rPr lang="en-US" smtClean="0"/>
              <a:t>44</a:t>
            </a:fld>
            <a:endParaRPr lang="en-US"/>
          </a:p>
        </p:txBody>
      </p:sp>
    </p:spTree>
    <p:extLst>
      <p:ext uri="{BB962C8B-B14F-4D97-AF65-F5344CB8AC3E}">
        <p14:creationId xmlns:p14="http://schemas.microsoft.com/office/powerpoint/2010/main" val="4202490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January, bought $4.7 ad for Grammy</a:t>
            </a:r>
            <a:r>
              <a:rPr lang="en-US" baseline="0" dirty="0" smtClean="0"/>
              <a:t> Awards</a:t>
            </a:r>
          </a:p>
          <a:p>
            <a:r>
              <a:rPr lang="en-US" baseline="0" dirty="0" smtClean="0"/>
              <a:t>In February, bought Super Bowl ad $4.2 million</a:t>
            </a:r>
          </a:p>
          <a:p>
            <a:r>
              <a:rPr lang="en-US" baseline="0" dirty="0" smtClean="0"/>
              <a:t>American Country Countdown Awards in December – 8.4 million</a:t>
            </a:r>
          </a:p>
          <a:p>
            <a:r>
              <a:rPr lang="en-US" baseline="0" dirty="0" smtClean="0"/>
              <a:t>Academy Awards in March ($3.5 million ad)</a:t>
            </a:r>
            <a:br>
              <a:rPr lang="en-US" baseline="0" dirty="0" smtClean="0"/>
            </a:br>
            <a:r>
              <a:rPr lang="en-US" baseline="0" dirty="0" smtClean="0"/>
              <a:t>NBC Sunday Night Football in November and December</a:t>
            </a:r>
          </a:p>
          <a:p>
            <a:endParaRPr lang="en-US" dirty="0"/>
          </a:p>
        </p:txBody>
      </p:sp>
      <p:sp>
        <p:nvSpPr>
          <p:cNvPr id="4" name="Slide Number Placeholder 3"/>
          <p:cNvSpPr>
            <a:spLocks noGrp="1"/>
          </p:cNvSpPr>
          <p:nvPr>
            <p:ph type="sldNum" sz="quarter" idx="10"/>
          </p:nvPr>
        </p:nvSpPr>
        <p:spPr/>
        <p:txBody>
          <a:bodyPr/>
          <a:lstStyle/>
          <a:p>
            <a:fld id="{144ECDA6-90D5-41D7-AC14-FBD9E9BCD7B4}" type="slidenum">
              <a:rPr lang="en-US" smtClean="0"/>
              <a:t>45</a:t>
            </a:fld>
            <a:endParaRPr lang="en-US"/>
          </a:p>
        </p:txBody>
      </p:sp>
    </p:spTree>
    <p:extLst>
      <p:ext uri="{BB962C8B-B14F-4D97-AF65-F5344CB8AC3E}">
        <p14:creationId xmlns:p14="http://schemas.microsoft.com/office/powerpoint/2010/main" val="2157200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4ECDA6-90D5-41D7-AC14-FBD9E9BCD7B4}" type="slidenum">
              <a:rPr lang="en-US" smtClean="0"/>
              <a:t>46</a:t>
            </a:fld>
            <a:endParaRPr lang="en-US"/>
          </a:p>
        </p:txBody>
      </p:sp>
    </p:spTree>
    <p:extLst>
      <p:ext uri="{BB962C8B-B14F-4D97-AF65-F5344CB8AC3E}">
        <p14:creationId xmlns:p14="http://schemas.microsoft.com/office/powerpoint/2010/main" val="2636133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https://</a:t>
            </a:r>
            <a:r>
              <a:rPr lang="en-US" sz="1200" dirty="0" err="1" smtClean="0"/>
              <a:t>www.youtube.com</a:t>
            </a:r>
            <a:r>
              <a:rPr lang="en-US" sz="1200" dirty="0" smtClean="0"/>
              <a:t>/</a:t>
            </a:r>
            <a:r>
              <a:rPr lang="en-US" sz="1200" dirty="0" err="1" smtClean="0"/>
              <a:t>watch?v</a:t>
            </a:r>
            <a:r>
              <a:rPr lang="en-US" sz="1200" dirty="0" smtClean="0"/>
              <a:t>=OCXr7ECpGQg</a:t>
            </a:r>
          </a:p>
          <a:p>
            <a:endParaRPr lang="en-US" dirty="0" smtClean="0"/>
          </a:p>
          <a:p>
            <a:endParaRPr lang="en-US" dirty="0" smtClean="0"/>
          </a:p>
          <a:p>
            <a:r>
              <a:rPr lang="en-US" dirty="0" smtClean="0"/>
              <a:t>2013-first time to reshape 20 oz. bottle</a:t>
            </a:r>
          </a:p>
          <a:p>
            <a:endParaRPr lang="en-US" dirty="0" smtClean="0"/>
          </a:p>
          <a:p>
            <a:r>
              <a:rPr lang="en-US" dirty="0" smtClean="0"/>
              <a:t>The smaller 7.5-ounce mini cans have higher pricing per ounce, as compared to the 20- and 24-ounce packages, thereby boosting net pricing for companies. </a:t>
            </a:r>
            <a:endParaRPr lang="en-US" dirty="0"/>
          </a:p>
        </p:txBody>
      </p:sp>
      <p:sp>
        <p:nvSpPr>
          <p:cNvPr id="4" name="Slide Number Placeholder 3"/>
          <p:cNvSpPr>
            <a:spLocks noGrp="1"/>
          </p:cNvSpPr>
          <p:nvPr>
            <p:ph type="sldNum" sz="quarter" idx="10"/>
          </p:nvPr>
        </p:nvSpPr>
        <p:spPr/>
        <p:txBody>
          <a:bodyPr/>
          <a:lstStyle/>
          <a:p>
            <a:fld id="{144ECDA6-90D5-41D7-AC14-FBD9E9BCD7B4}" type="slidenum">
              <a:rPr lang="en-US" smtClean="0"/>
              <a:t>47</a:t>
            </a:fld>
            <a:endParaRPr lang="en-US"/>
          </a:p>
        </p:txBody>
      </p:sp>
    </p:spTree>
    <p:extLst>
      <p:ext uri="{BB962C8B-B14F-4D97-AF65-F5344CB8AC3E}">
        <p14:creationId xmlns:p14="http://schemas.microsoft.com/office/powerpoint/2010/main" val="637735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50" baseline="0" dirty="0" smtClean="0"/>
              <a:t>Overwhelming popularity of 30-second ads (60-seconds used for special occasions, 15-seconds serve as ‘filler’/’reminder’)</a:t>
            </a:r>
          </a:p>
          <a:p>
            <a:pPr marL="228600" indent="-228600">
              <a:buAutoNum type="arabicPeriod"/>
            </a:pPr>
            <a:r>
              <a:rPr lang="en-US" sz="1050" baseline="0" dirty="0" smtClean="0"/>
              <a:t> Similar trends in 15-second ads and 30-second ads among Coca-Cola Classic, Dr. Pepper, and Pepsi. Trend to advertise most important ‘regular/original’ products first and foremost, with diet versions and variations later. </a:t>
            </a:r>
          </a:p>
          <a:p>
            <a:pPr marL="228600" indent="-228600">
              <a:buAutoNum type="arabicPeriod"/>
            </a:pPr>
            <a:r>
              <a:rPr lang="en-US" sz="1050" baseline="0" dirty="0" smtClean="0"/>
              <a:t> Coca Cola is constantly a leader in the frequency of advertising – has $$ to spend and is able to buy more advertising time. What is interesting is Dr. Pepper’s advertising through the more expensive 60-second ads.</a:t>
            </a:r>
            <a:endParaRPr lang="en-US" sz="1050" dirty="0"/>
          </a:p>
        </p:txBody>
      </p:sp>
      <p:sp>
        <p:nvSpPr>
          <p:cNvPr id="4" name="Slide Number Placeholder 3"/>
          <p:cNvSpPr>
            <a:spLocks noGrp="1"/>
          </p:cNvSpPr>
          <p:nvPr>
            <p:ph type="sldNum" sz="quarter" idx="10"/>
          </p:nvPr>
        </p:nvSpPr>
        <p:spPr/>
        <p:txBody>
          <a:bodyPr/>
          <a:lstStyle/>
          <a:p>
            <a:fld id="{144ECDA6-90D5-41D7-AC14-FBD9E9BCD7B4}" type="slidenum">
              <a:rPr lang="en-US" smtClean="0"/>
              <a:t>48</a:t>
            </a:fld>
            <a:endParaRPr lang="en-US"/>
          </a:p>
        </p:txBody>
      </p:sp>
    </p:spTree>
    <p:extLst>
      <p:ext uri="{BB962C8B-B14F-4D97-AF65-F5344CB8AC3E}">
        <p14:creationId xmlns:p14="http://schemas.microsoft.com/office/powerpoint/2010/main" val="3870339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4ECDA6-90D5-41D7-AC14-FBD9E9BCD7B4}" type="slidenum">
              <a:rPr lang="en-US" smtClean="0"/>
              <a:t>49</a:t>
            </a:fld>
            <a:endParaRPr lang="en-US"/>
          </a:p>
        </p:txBody>
      </p:sp>
    </p:spTree>
    <p:extLst>
      <p:ext uri="{BB962C8B-B14F-4D97-AF65-F5344CB8AC3E}">
        <p14:creationId xmlns:p14="http://schemas.microsoft.com/office/powerpoint/2010/main" val="1491970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Hypothesis:</a:t>
            </a:r>
          </a:p>
          <a:p>
            <a:r>
              <a:rPr lang="en-US" sz="1200" dirty="0" smtClean="0"/>
              <a:t>- Advertising will be more concentrated at the earliest positions within ad breaks, just after the program breaks for commercials.</a:t>
            </a:r>
          </a:p>
          <a:p>
            <a:endParaRPr lang="en-US" dirty="0"/>
          </a:p>
        </p:txBody>
      </p:sp>
      <p:sp>
        <p:nvSpPr>
          <p:cNvPr id="4" name="Slide Number Placeholder 3"/>
          <p:cNvSpPr>
            <a:spLocks noGrp="1"/>
          </p:cNvSpPr>
          <p:nvPr>
            <p:ph type="sldNum" sz="quarter" idx="10"/>
          </p:nvPr>
        </p:nvSpPr>
        <p:spPr/>
        <p:txBody>
          <a:bodyPr/>
          <a:lstStyle/>
          <a:p>
            <a:fld id="{144ECDA6-90D5-41D7-AC14-FBD9E9BCD7B4}" type="slidenum">
              <a:rPr lang="en-US" smtClean="0"/>
              <a:t>50</a:t>
            </a:fld>
            <a:endParaRPr lang="en-US"/>
          </a:p>
        </p:txBody>
      </p:sp>
    </p:spTree>
    <p:extLst>
      <p:ext uri="{BB962C8B-B14F-4D97-AF65-F5344CB8AC3E}">
        <p14:creationId xmlns:p14="http://schemas.microsoft.com/office/powerpoint/2010/main" val="2253557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Brands</a:t>
            </a:r>
          </a:p>
          <a:p>
            <a:r>
              <a:rPr lang="en-US" dirty="0" smtClean="0"/>
              <a:t>Marketing</a:t>
            </a:r>
          </a:p>
          <a:p>
            <a:endParaRPr lang="en-US" dirty="0"/>
          </a:p>
        </p:txBody>
      </p:sp>
      <p:sp>
        <p:nvSpPr>
          <p:cNvPr id="4" name="Slide Number Placeholder 3"/>
          <p:cNvSpPr>
            <a:spLocks noGrp="1"/>
          </p:cNvSpPr>
          <p:nvPr>
            <p:ph type="sldNum" sz="quarter" idx="10"/>
          </p:nvPr>
        </p:nvSpPr>
        <p:spPr/>
        <p:txBody>
          <a:bodyPr/>
          <a:lstStyle/>
          <a:p>
            <a:fld id="{D515426A-236B-B84B-BBCB-69EAF116D748}" type="slidenum">
              <a:rPr lang="en-US" smtClean="0"/>
              <a:t>52</a:t>
            </a:fld>
            <a:endParaRPr lang="en-US"/>
          </a:p>
        </p:txBody>
      </p:sp>
    </p:spTree>
    <p:extLst>
      <p:ext uri="{BB962C8B-B14F-4D97-AF65-F5344CB8AC3E}">
        <p14:creationId xmlns:p14="http://schemas.microsoft.com/office/powerpoint/2010/main" val="150545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Largest players are P&amp;G, Unilever,</a:t>
            </a:r>
            <a:r>
              <a:rPr lang="en-US" baseline="0" dirty="0" smtClean="0"/>
              <a:t> and L’Oreal as of 2013 </a:t>
            </a:r>
          </a:p>
          <a:p>
            <a:pPr marL="171450" indent="-171450">
              <a:buFontTx/>
              <a:buChar char="-"/>
            </a:pPr>
            <a:r>
              <a:rPr lang="en-US" baseline="0" dirty="0" smtClean="0"/>
              <a:t>Top 3 had over $150 Billion in sales </a:t>
            </a:r>
          </a:p>
          <a:p>
            <a:pPr marL="171450" indent="-171450">
              <a:buFontTx/>
              <a:buChar char="-"/>
            </a:pPr>
            <a:r>
              <a:rPr lang="en-US" baseline="0" dirty="0" smtClean="0"/>
              <a:t>Overall still quite competitive as there is a sizable portion of sales available for even the smallest players </a:t>
            </a: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6</a:t>
            </a:fld>
            <a:endParaRPr lang="en-US"/>
          </a:p>
        </p:txBody>
      </p:sp>
    </p:spTree>
    <p:extLst>
      <p:ext uri="{BB962C8B-B14F-4D97-AF65-F5344CB8AC3E}">
        <p14:creationId xmlns:p14="http://schemas.microsoft.com/office/powerpoint/2010/main" val="2088667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Coke - </a:t>
            </a:r>
            <a:r>
              <a:rPr lang="en-US" sz="1200" b="1" i="0" u="none" strike="noStrike" kern="1200" dirty="0" smtClean="0">
                <a:solidFill>
                  <a:schemeClr val="tx1"/>
                </a:solidFill>
                <a:effectLst/>
                <a:latin typeface="+mn-lt"/>
                <a:ea typeface="+mn-ea"/>
                <a:cs typeface="+mn-cs"/>
              </a:rPr>
              <a:t>HOLD / UNDERPERFORM</a:t>
            </a:r>
            <a:endParaRPr lang="en-US" b="0" dirty="0" smtClean="0">
              <a:effectLst/>
            </a:endParaRPr>
          </a:p>
          <a:p>
            <a:pPr rtl="0" fontAlgn="base"/>
            <a:r>
              <a:rPr lang="en-US" sz="1200" b="0" i="0" u="none" strike="noStrike" kern="1200" dirty="0" smtClean="0">
                <a:solidFill>
                  <a:schemeClr val="tx1"/>
                </a:solidFill>
                <a:effectLst/>
                <a:latin typeface="+mn-lt"/>
                <a:ea typeface="+mn-ea"/>
                <a:cs typeface="+mn-cs"/>
              </a:rPr>
              <a:t>Strong brand image, global presence</a:t>
            </a:r>
          </a:p>
          <a:p>
            <a:pPr rtl="0" fontAlgn="base"/>
            <a:r>
              <a:rPr lang="en-US" sz="1200" b="0" i="0" u="none" strike="noStrike" kern="1200" dirty="0" smtClean="0">
                <a:solidFill>
                  <a:schemeClr val="tx1"/>
                </a:solidFill>
                <a:effectLst/>
                <a:latin typeface="+mn-lt"/>
                <a:ea typeface="+mn-ea"/>
                <a:cs typeface="+mn-cs"/>
              </a:rPr>
              <a:t>Brand loyalty remains with soda</a:t>
            </a:r>
          </a:p>
          <a:p>
            <a:pPr rtl="0" fontAlgn="base"/>
            <a:r>
              <a:rPr lang="en-US" sz="1200" b="0" i="0" u="none" strike="noStrike" kern="1200" dirty="0" smtClean="0">
                <a:solidFill>
                  <a:schemeClr val="tx1"/>
                </a:solidFill>
                <a:effectLst/>
                <a:latin typeface="+mn-lt"/>
                <a:ea typeface="+mn-ea"/>
                <a:cs typeface="+mn-cs"/>
              </a:rPr>
              <a:t>Holdings include exclusively beverages, not established in snacks</a:t>
            </a:r>
          </a:p>
          <a:p>
            <a:pPr rtl="0" fontAlgn="base"/>
            <a:r>
              <a:rPr lang="en-US" sz="1200" b="0" i="0" u="none" strike="noStrike" kern="1200" dirty="0" smtClean="0">
                <a:solidFill>
                  <a:schemeClr val="tx1"/>
                </a:solidFill>
                <a:effectLst/>
                <a:latin typeface="+mn-lt"/>
                <a:ea typeface="+mn-ea"/>
                <a:cs typeface="+mn-cs"/>
              </a:rPr>
              <a:t>Safe revenue stream, Quick Ratio a little over 1, safe however soda consumption is decreasing in the US due to health consciousness   </a:t>
            </a:r>
          </a:p>
          <a:p>
            <a:pPr rtl="0"/>
            <a:r>
              <a:rPr lang="en-US" b="0" dirty="0" smtClean="0">
                <a:effectLst/>
              </a:rPr>
              <a:t/>
            </a:r>
            <a:br>
              <a:rPr lang="en-US" b="0" dirty="0" smtClean="0">
                <a:effectLst/>
              </a:rPr>
            </a:b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Pepsi - </a:t>
            </a:r>
            <a:r>
              <a:rPr lang="en-US" sz="1200" b="1" i="0" u="none" strike="noStrike" kern="1200" dirty="0" smtClean="0">
                <a:solidFill>
                  <a:schemeClr val="tx1"/>
                </a:solidFill>
                <a:effectLst/>
                <a:latin typeface="+mn-lt"/>
                <a:ea typeface="+mn-ea"/>
                <a:cs typeface="+mn-cs"/>
              </a:rPr>
              <a:t>BUY</a:t>
            </a:r>
            <a:endParaRPr lang="en-US" b="0" dirty="0" smtClean="0">
              <a:effectLst/>
            </a:endParaRPr>
          </a:p>
          <a:p>
            <a:pPr rtl="0" fontAlgn="base"/>
            <a:r>
              <a:rPr lang="en-US" sz="1200" b="0" i="0" u="none" strike="noStrike" kern="1200" dirty="0" smtClean="0">
                <a:solidFill>
                  <a:schemeClr val="tx1"/>
                </a:solidFill>
                <a:effectLst/>
                <a:latin typeface="+mn-lt"/>
                <a:ea typeface="+mn-ea"/>
                <a:cs typeface="+mn-cs"/>
              </a:rPr>
              <a:t>Stable 5 year earnings, and higher, Pepsi overtook Diet coke as the #2 soda in US </a:t>
            </a:r>
          </a:p>
          <a:p>
            <a:pPr rtl="0" fontAlgn="base"/>
            <a:r>
              <a:rPr lang="en-US" sz="1200" b="0" i="0" u="none" strike="noStrike" kern="1200" dirty="0" smtClean="0">
                <a:solidFill>
                  <a:schemeClr val="tx1"/>
                </a:solidFill>
                <a:effectLst/>
                <a:latin typeface="+mn-lt"/>
                <a:ea typeface="+mn-ea"/>
                <a:cs typeface="+mn-cs"/>
              </a:rPr>
              <a:t>Recent deal with NBA makes Pepsi exclusive basketball brand, heavy stronghold in sports - Gatorade </a:t>
            </a:r>
          </a:p>
          <a:p>
            <a:pPr rtl="0" fontAlgn="base"/>
            <a:r>
              <a:rPr lang="en-US" sz="1200" b="0" i="0" u="none" strike="noStrike" kern="1200" dirty="0" smtClean="0">
                <a:solidFill>
                  <a:schemeClr val="tx1"/>
                </a:solidFill>
                <a:effectLst/>
                <a:latin typeface="+mn-lt"/>
                <a:ea typeface="+mn-ea"/>
                <a:cs typeface="+mn-cs"/>
              </a:rPr>
              <a:t>Larger product mix, more ability to innovate</a:t>
            </a:r>
          </a:p>
          <a:p>
            <a:pPr lvl="1" rtl="0" fontAlgn="base"/>
            <a:r>
              <a:rPr lang="en-US" sz="1200" b="0" i="0" u="none" strike="noStrike" kern="1200" dirty="0" smtClean="0">
                <a:solidFill>
                  <a:schemeClr val="tx1"/>
                </a:solidFill>
                <a:effectLst/>
                <a:latin typeface="+mn-lt"/>
                <a:ea typeface="+mn-ea"/>
                <a:cs typeface="+mn-cs"/>
              </a:rPr>
              <a:t>Example: Frito-Lay products partner with Taco Bell for new menu items, 7-Eleven, Papa Johns   </a:t>
            </a:r>
          </a:p>
          <a:p>
            <a:pPr rtl="0" fontAlgn="base"/>
            <a:r>
              <a:rPr lang="en-US" sz="1200" b="0" i="0" u="none" strike="noStrike" kern="1200" dirty="0" smtClean="0">
                <a:solidFill>
                  <a:schemeClr val="tx1"/>
                </a:solidFill>
                <a:effectLst/>
                <a:latin typeface="+mn-lt"/>
                <a:ea typeface="+mn-ea"/>
                <a:cs typeface="+mn-cs"/>
              </a:rPr>
              <a:t>Continually increasing dividend </a:t>
            </a:r>
          </a:p>
          <a:p>
            <a:pPr rtl="0" fontAlgn="base"/>
            <a:r>
              <a:rPr lang="en-US" sz="1200" b="0" i="0" u="none" strike="noStrike" kern="1200" dirty="0" smtClean="0">
                <a:solidFill>
                  <a:schemeClr val="tx1"/>
                </a:solidFill>
                <a:effectLst/>
                <a:latin typeface="+mn-lt"/>
                <a:ea typeface="+mn-ea"/>
                <a:cs typeface="+mn-cs"/>
              </a:rPr>
              <a:t>Seeking Alpha cites 5-yr EPS growth at 6.77%, compared to Coke’s 4.87%</a:t>
            </a:r>
          </a:p>
          <a:p>
            <a:pPr rtl="0" fontAlgn="base"/>
            <a:r>
              <a:rPr lang="en-US" sz="1200" b="0" i="0" u="none" strike="noStrike" kern="1200" dirty="0" smtClean="0">
                <a:solidFill>
                  <a:schemeClr val="tx1"/>
                </a:solidFill>
                <a:effectLst/>
                <a:latin typeface="+mn-lt"/>
                <a:ea typeface="+mn-ea"/>
                <a:cs typeface="+mn-cs"/>
              </a:rPr>
              <a:t>Both have comparable PE ratio, very low beta, Pepsi EPS is nearly 4 times that of Coke (0.97 vs 0.25)  </a:t>
            </a:r>
          </a:p>
          <a:p>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53</a:t>
            </a:fld>
            <a:endParaRPr lang="en-US"/>
          </a:p>
        </p:txBody>
      </p:sp>
    </p:spTree>
    <p:extLst>
      <p:ext uri="{BB962C8B-B14F-4D97-AF65-F5344CB8AC3E}">
        <p14:creationId xmlns:p14="http://schemas.microsoft.com/office/powerpoint/2010/main" val="18070896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Both relatively stable, Pepsi increasing slightly and much higher</a:t>
            </a:r>
            <a:r>
              <a:rPr lang="en-US" baseline="0" dirty="0" smtClean="0"/>
              <a:t> due to broader product offering</a:t>
            </a:r>
          </a:p>
          <a:p>
            <a:pPr marL="171450" indent="-171450">
              <a:buFontTx/>
              <a:buChar char="-"/>
            </a:pPr>
            <a:r>
              <a:rPr lang="en-US" baseline="0" dirty="0" smtClean="0"/>
              <a:t>Coke revenue is </a:t>
            </a:r>
            <a:r>
              <a:rPr lang="en-US" baseline="0" smtClean="0"/>
              <a:t>actually decreasing  </a:t>
            </a:r>
            <a:endParaRPr lang="en-US"/>
          </a:p>
        </p:txBody>
      </p:sp>
      <p:sp>
        <p:nvSpPr>
          <p:cNvPr id="4" name="Slide Number Placeholder 3"/>
          <p:cNvSpPr>
            <a:spLocks noGrp="1"/>
          </p:cNvSpPr>
          <p:nvPr>
            <p:ph type="sldNum" sz="quarter" idx="10"/>
          </p:nvPr>
        </p:nvSpPr>
        <p:spPr/>
        <p:txBody>
          <a:bodyPr/>
          <a:lstStyle/>
          <a:p>
            <a:fld id="{968F54CE-6D64-B042-9240-1728814CF252}" type="slidenum">
              <a:rPr lang="en-US" smtClean="0"/>
              <a:t>54</a:t>
            </a:fld>
            <a:endParaRPr lang="en-US"/>
          </a:p>
        </p:txBody>
      </p:sp>
    </p:spTree>
    <p:extLst>
      <p:ext uri="{BB962C8B-B14F-4D97-AF65-F5344CB8AC3E}">
        <p14:creationId xmlns:p14="http://schemas.microsoft.com/office/powerpoint/2010/main" val="344128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Top 3 players control 50% of the CPG market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7</a:t>
            </a:fld>
            <a:endParaRPr lang="en-US"/>
          </a:p>
        </p:txBody>
      </p:sp>
    </p:spTree>
    <p:extLst>
      <p:ext uri="{BB962C8B-B14F-4D97-AF65-F5344CB8AC3E}">
        <p14:creationId xmlns:p14="http://schemas.microsoft.com/office/powerpoint/2010/main" val="2496082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Large holding companies dominate market share with personal care, home cleaning, and food and drink</a:t>
            </a:r>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8</a:t>
            </a:fld>
            <a:endParaRPr lang="en-US"/>
          </a:p>
        </p:txBody>
      </p:sp>
    </p:spTree>
    <p:extLst>
      <p:ext uri="{BB962C8B-B14F-4D97-AF65-F5344CB8AC3E}">
        <p14:creationId xmlns:p14="http://schemas.microsoft.com/office/powerpoint/2010/main" val="2207183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u="none" strike="noStrike" kern="1200" dirty="0" smtClean="0">
                <a:solidFill>
                  <a:schemeClr val="tx1"/>
                </a:solidFill>
                <a:effectLst/>
                <a:latin typeface="+mn-lt"/>
                <a:ea typeface="+mn-ea"/>
                <a:cs typeface="+mn-cs"/>
              </a:rPr>
              <a:t>Ad’s for these products often employ celebrity exposure to signal best products used by the rich and famous, positive product experience, credibility</a:t>
            </a:r>
            <a:br>
              <a:rPr lang="en-US" sz="1200" b="0" i="0" u="none" strike="noStrike"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9</a:t>
            </a:fld>
            <a:endParaRPr lang="en-US"/>
          </a:p>
        </p:txBody>
      </p:sp>
    </p:spTree>
    <p:extLst>
      <p:ext uri="{BB962C8B-B14F-4D97-AF65-F5344CB8AC3E}">
        <p14:creationId xmlns:p14="http://schemas.microsoft.com/office/powerpoint/2010/main" val="621460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Very few differentiating factors between certain products expect marginal quality and effectiveness, need to signal this to audience </a:t>
            </a:r>
          </a:p>
          <a:p>
            <a:pPr marL="171450" indent="-171450">
              <a:buFontTx/>
              <a:buChar char="-"/>
            </a:pPr>
            <a:r>
              <a:rPr lang="en-US" dirty="0" smtClean="0"/>
              <a:t>Build brand equity</a:t>
            </a:r>
          </a:p>
          <a:p>
            <a:pPr marL="171450" indent="-171450">
              <a:buFontTx/>
              <a:buChar char="-"/>
            </a:pPr>
            <a:r>
              <a:rPr lang="en-US" dirty="0" smtClean="0"/>
              <a:t>Establish brand</a:t>
            </a:r>
            <a:r>
              <a:rPr lang="en-US" baseline="0" dirty="0" smtClean="0"/>
              <a:t> as the leader </a:t>
            </a:r>
            <a:endParaRPr lang="en-US" dirty="0"/>
          </a:p>
        </p:txBody>
      </p:sp>
      <p:sp>
        <p:nvSpPr>
          <p:cNvPr id="4" name="Slide Number Placeholder 3"/>
          <p:cNvSpPr>
            <a:spLocks noGrp="1"/>
          </p:cNvSpPr>
          <p:nvPr>
            <p:ph type="sldNum" sz="quarter" idx="10"/>
          </p:nvPr>
        </p:nvSpPr>
        <p:spPr/>
        <p:txBody>
          <a:bodyPr/>
          <a:lstStyle/>
          <a:p>
            <a:fld id="{968F54CE-6D64-B042-9240-1728814CF252}" type="slidenum">
              <a:rPr lang="en-US" smtClean="0"/>
              <a:t>10</a:t>
            </a:fld>
            <a:endParaRPr lang="en-US"/>
          </a:p>
        </p:txBody>
      </p:sp>
    </p:spTree>
    <p:extLst>
      <p:ext uri="{BB962C8B-B14F-4D97-AF65-F5344CB8AC3E}">
        <p14:creationId xmlns:p14="http://schemas.microsoft.com/office/powerpoint/2010/main" val="1711309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5D2DB714-C5A8-C140-A140-5CF8BF79050C}" type="datetimeFigureOut">
              <a:rPr lang="en-US" smtClean="0"/>
              <a:t>4/16/2015</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884B40-4254-BE4E-B163-9E8F16A78F76}"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5D2DB714-C5A8-C140-A140-5CF8BF79050C}" type="datetimeFigureOut">
              <a:rPr lang="en-US" smtClean="0"/>
              <a:t>4/16/2015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884B40-4254-BE4E-B163-9E8F16A78F7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5D2DB714-C5A8-C140-A140-5CF8BF79050C}" type="datetimeFigureOut">
              <a:rPr lang="en-US" smtClean="0"/>
              <a:t>4/16/2015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884B40-4254-BE4E-B163-9E8F16A78F76}"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99884B40-4254-BE4E-B163-9E8F16A78F76}"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884B40-4254-BE4E-B163-9E8F16A78F76}"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99884B40-4254-BE4E-B163-9E8F16A78F76}"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99884B40-4254-BE4E-B163-9E8F16A78F76}"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99884B40-4254-BE4E-B163-9E8F16A78F76}"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5D2DB714-C5A8-C140-A140-5CF8BF79050C}" type="datetimeFigureOut">
              <a:rPr lang="en-US" smtClean="0"/>
              <a:t>4/16/2015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884B40-4254-BE4E-B163-9E8F16A78F7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5D2DB714-C5A8-C140-A140-5CF8BF79050C}" type="datetimeFigureOut">
              <a:rPr lang="en-US" smtClean="0"/>
              <a:t>4/16/2015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884B40-4254-BE4E-B163-9E8F16A78F76}"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5D2DB714-C5A8-C140-A140-5CF8BF79050C}" type="datetimeFigureOut">
              <a:rPr lang="en-US" smtClean="0"/>
              <a:t>4/16/2015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884B40-4254-BE4E-B163-9E8F16A78F76}"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5D2DB714-C5A8-C140-A140-5CF8BF79050C}" type="datetimeFigureOut">
              <a:rPr lang="en-US" smtClean="0"/>
              <a:t>4/16/2015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884B40-4254-BE4E-B163-9E8F16A78F76}"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5D2DB714-C5A8-C140-A140-5CF8BF79050C}" type="datetimeFigureOut">
              <a:rPr lang="en-US" smtClean="0"/>
              <a:t>4/16/2015</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5D2DB714-C5A8-C140-A140-5CF8BF79050C}" type="datetimeFigureOut">
              <a:rPr lang="en-US" smtClean="0"/>
              <a:t>4/16/2015</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99884B40-4254-BE4E-B163-9E8F16A78F76}" type="slidenum">
              <a:rPr lang="en-US" smtClean="0"/>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884B40-4254-BE4E-B163-9E8F16A78F7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5D2DB714-C5A8-C140-A140-5CF8BF79050C}" type="datetimeFigureOut">
              <a:rPr lang="en-US" smtClean="0"/>
              <a:t>4/16/2015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884B40-4254-BE4E-B163-9E8F16A78F76}"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99884B40-4254-BE4E-B163-9E8F16A78F7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5D2DB714-C5A8-C140-A140-5CF8BF79050C}" type="datetimeFigureOut">
              <a:rPr lang="en-US" smtClean="0"/>
              <a:t>4/16/2015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884B40-4254-BE4E-B163-9E8F16A78F76}"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5D2DB714-C5A8-C140-A140-5CF8BF79050C}" type="datetimeFigureOut">
              <a:rPr lang="en-US" smtClean="0"/>
              <a:t>4/16/2015</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99884B40-4254-BE4E-B163-9E8F16A78F7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28.jpe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31.jpe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4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chart" Target="../charts/chart10.xml"/><Relationship Id="rId7" Type="http://schemas.openxmlformats.org/officeDocument/2006/relationships/chart" Target="../charts/chart14.xm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chart" Target="../charts/chart13.xml"/><Relationship Id="rId5" Type="http://schemas.openxmlformats.org/officeDocument/2006/relationships/chart" Target="../charts/chart12.xml"/><Relationship Id="rId10" Type="http://schemas.openxmlformats.org/officeDocument/2006/relationships/chart" Target="../charts/chart17.xml"/><Relationship Id="rId4" Type="http://schemas.openxmlformats.org/officeDocument/2006/relationships/chart" Target="../charts/chart11.xml"/><Relationship Id="rId9" Type="http://schemas.openxmlformats.org/officeDocument/2006/relationships/chart" Target="../charts/chart16.xml"/></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chart" Target="../charts/chart20.xml"/><Relationship Id="rId4" Type="http://schemas.openxmlformats.org/officeDocument/2006/relationships/chart" Target="../charts/char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chart" Target="../charts/chart22.xml"/></Relationships>
</file>

<file path=ppt/slides/_rels/slide51.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e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CPG: Consumer Packaged Goods Industry </a:t>
            </a:r>
            <a:endParaRPr lang="en-US" dirty="0"/>
          </a:p>
        </p:txBody>
      </p:sp>
      <p:sp>
        <p:nvSpPr>
          <p:cNvPr id="3" name="Subtitle 2"/>
          <p:cNvSpPr>
            <a:spLocks noGrp="1"/>
          </p:cNvSpPr>
          <p:nvPr>
            <p:ph type="subTitle" idx="1"/>
          </p:nvPr>
        </p:nvSpPr>
        <p:spPr/>
        <p:txBody>
          <a:bodyPr/>
          <a:lstStyle/>
          <a:p>
            <a:r>
              <a:rPr lang="en-US" dirty="0" smtClean="0"/>
              <a:t>By: Evan Brovender, Veronica Osborn, Cole Parker, &amp; Brittany Sutton </a:t>
            </a:r>
            <a:endParaRPr lang="en-US" dirty="0"/>
          </a:p>
        </p:txBody>
      </p:sp>
    </p:spTree>
    <p:extLst>
      <p:ext uri="{BB962C8B-B14F-4D97-AF65-F5344CB8AC3E}">
        <p14:creationId xmlns:p14="http://schemas.microsoft.com/office/powerpoint/2010/main" val="823578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CPG Advertising: Comparative Ads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6932"/>
            <a:ext cx="3931065" cy="39310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065" y="3928331"/>
            <a:ext cx="5212936" cy="29296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278" y="1449062"/>
            <a:ext cx="3392681" cy="2479267"/>
          </a:xfrm>
          <a:prstGeom prst="rect">
            <a:avLst/>
          </a:prstGeom>
        </p:spPr>
      </p:pic>
    </p:spTree>
    <p:extLst>
      <p:ext uri="{BB962C8B-B14F-4D97-AF65-F5344CB8AC3E}">
        <p14:creationId xmlns:p14="http://schemas.microsoft.com/office/powerpoint/2010/main" val="2568588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Trends in the CPG Industry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108" y="1862357"/>
            <a:ext cx="6837784" cy="4816178"/>
          </a:xfrm>
          <a:prstGeom prst="rect">
            <a:avLst/>
          </a:prstGeom>
        </p:spPr>
      </p:pic>
    </p:spTree>
    <p:extLst>
      <p:ext uri="{BB962C8B-B14F-4D97-AF65-F5344CB8AC3E}">
        <p14:creationId xmlns:p14="http://schemas.microsoft.com/office/powerpoint/2010/main" val="501160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Soft Drink Industry</a:t>
            </a:r>
            <a:endParaRPr lang="en-US" dirty="0"/>
          </a:p>
        </p:txBody>
      </p:sp>
    </p:spTree>
    <p:extLst>
      <p:ext uri="{BB962C8B-B14F-4D97-AF65-F5344CB8AC3E}">
        <p14:creationId xmlns:p14="http://schemas.microsoft.com/office/powerpoint/2010/main" val="1217434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Soft Drink Industry</a:t>
            </a:r>
            <a:endParaRPr lang="en-US" dirty="0"/>
          </a:p>
        </p:txBody>
      </p:sp>
      <p:sp>
        <p:nvSpPr>
          <p:cNvPr id="3" name="Content Placeholder 2"/>
          <p:cNvSpPr>
            <a:spLocks noGrp="1"/>
          </p:cNvSpPr>
          <p:nvPr>
            <p:ph idx="1"/>
          </p:nvPr>
        </p:nvSpPr>
        <p:spPr>
          <a:xfrm>
            <a:off x="498475" y="1981200"/>
            <a:ext cx="2743072" cy="4144963"/>
          </a:xfrm>
        </p:spPr>
        <p:txBody>
          <a:bodyPr/>
          <a:lstStyle/>
          <a:p>
            <a:r>
              <a:rPr lang="en-US" dirty="0" smtClean="0"/>
              <a:t>Soft Drink</a:t>
            </a:r>
          </a:p>
          <a:p>
            <a:pPr lvl="1"/>
            <a:r>
              <a:rPr lang="en-US" dirty="0"/>
              <a:t>A</a:t>
            </a:r>
            <a:r>
              <a:rPr lang="en-US" dirty="0" smtClean="0"/>
              <a:t> carbonated, nonalcoholic beverage</a:t>
            </a:r>
          </a:p>
          <a:p>
            <a:r>
              <a:rPr lang="en-US" dirty="0" smtClean="0"/>
              <a:t>Target Customer</a:t>
            </a:r>
          </a:p>
          <a:p>
            <a:pPr lvl="1"/>
            <a:r>
              <a:rPr lang="en-US" dirty="0" smtClean="0"/>
              <a:t>Youths</a:t>
            </a:r>
          </a:p>
          <a:p>
            <a:pPr lvl="1"/>
            <a:r>
              <a:rPr lang="en-US" dirty="0" smtClean="0"/>
              <a:t>Minorities</a:t>
            </a:r>
          </a:p>
        </p:txBody>
      </p:sp>
      <p:pic>
        <p:nvPicPr>
          <p:cNvPr id="4" name="Picture 3"/>
          <p:cNvPicPr>
            <a:picLocks noChangeAspect="1"/>
          </p:cNvPicPr>
          <p:nvPr/>
        </p:nvPicPr>
        <p:blipFill rotWithShape="1">
          <a:blip r:embed="rId2"/>
          <a:srcRect t="7170" r="27901" b="8840"/>
          <a:stretch/>
        </p:blipFill>
        <p:spPr>
          <a:xfrm>
            <a:off x="3521686" y="1600199"/>
            <a:ext cx="3761765" cy="5050313"/>
          </a:xfrm>
          <a:prstGeom prst="rect">
            <a:avLst/>
          </a:prstGeom>
        </p:spPr>
      </p:pic>
      <p:sp>
        <p:nvSpPr>
          <p:cNvPr id="5" name="TextBox 4"/>
          <p:cNvSpPr txBox="1"/>
          <p:nvPr/>
        </p:nvSpPr>
        <p:spPr>
          <a:xfrm>
            <a:off x="3633743" y="1343889"/>
            <a:ext cx="3623049" cy="646331"/>
          </a:xfrm>
          <a:prstGeom prst="rect">
            <a:avLst/>
          </a:prstGeom>
          <a:noFill/>
        </p:spPr>
        <p:txBody>
          <a:bodyPr wrap="square" rtlCol="0">
            <a:spAutoFit/>
          </a:bodyPr>
          <a:lstStyle/>
          <a:p>
            <a:r>
              <a:rPr lang="en-US" u="sng" dirty="0" smtClean="0"/>
              <a:t>American Soda Drinking Habits</a:t>
            </a:r>
          </a:p>
          <a:p>
            <a:endParaRPr lang="en-US" dirty="0"/>
          </a:p>
        </p:txBody>
      </p:sp>
      <p:sp>
        <p:nvSpPr>
          <p:cNvPr id="6" name="Rectangle 5"/>
          <p:cNvSpPr/>
          <p:nvPr/>
        </p:nvSpPr>
        <p:spPr>
          <a:xfrm>
            <a:off x="4762272" y="3660091"/>
            <a:ext cx="1213909" cy="859000"/>
          </a:xfrm>
          <a:prstGeom prst="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405702" y="3143241"/>
            <a:ext cx="616308" cy="38914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9167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Players</a:t>
            </a:r>
            <a:endParaRPr lang="en-US" dirty="0"/>
          </a:p>
        </p:txBody>
      </p:sp>
      <p:pic>
        <p:nvPicPr>
          <p:cNvPr id="7" name="Picture 6" descr="images-2.jpeg"/>
          <p:cNvPicPr>
            <a:picLocks noChangeAspect="1"/>
          </p:cNvPicPr>
          <p:nvPr/>
        </p:nvPicPr>
        <p:blipFill rotWithShape="1">
          <a:blip r:embed="rId3">
            <a:extLst>
              <a:ext uri="{28A0092B-C50C-407E-A947-70E740481C1C}">
                <a14:useLocalDpi xmlns:a14="http://schemas.microsoft.com/office/drawing/2010/main" val="0"/>
              </a:ext>
            </a:extLst>
          </a:blip>
          <a:srcRect t="30433" b="23896"/>
          <a:stretch/>
        </p:blipFill>
        <p:spPr>
          <a:xfrm>
            <a:off x="4988201" y="2277736"/>
            <a:ext cx="3289300" cy="1125251"/>
          </a:xfrm>
          <a:prstGeom prst="rect">
            <a:avLst/>
          </a:prstGeom>
        </p:spPr>
      </p:pic>
      <p:pic>
        <p:nvPicPr>
          <p:cNvPr id="8" name="Picture 7" descr="_15-5466.jpg"/>
          <p:cNvPicPr>
            <a:picLocks noChangeAspect="1"/>
          </p:cNvPicPr>
          <p:nvPr/>
        </p:nvPicPr>
        <p:blipFill rotWithShape="1">
          <a:blip r:embed="rId4">
            <a:extLst>
              <a:ext uri="{28A0092B-C50C-407E-A947-70E740481C1C}">
                <a14:useLocalDpi xmlns:a14="http://schemas.microsoft.com/office/drawing/2010/main" val="0"/>
              </a:ext>
            </a:extLst>
          </a:blip>
          <a:srcRect t="36801" b="35926"/>
          <a:stretch/>
        </p:blipFill>
        <p:spPr>
          <a:xfrm>
            <a:off x="488899" y="2277736"/>
            <a:ext cx="3345199" cy="912356"/>
          </a:xfrm>
          <a:prstGeom prst="rect">
            <a:avLst/>
          </a:prstGeom>
        </p:spPr>
      </p:pic>
      <p:pic>
        <p:nvPicPr>
          <p:cNvPr id="9" name="Picture 8" descr="images.png"/>
          <p:cNvPicPr>
            <a:picLocks noChangeAspect="1"/>
          </p:cNvPicPr>
          <p:nvPr/>
        </p:nvPicPr>
        <p:blipFill rotWithShape="1">
          <a:blip r:embed="rId5">
            <a:extLst>
              <a:ext uri="{28A0092B-C50C-407E-A947-70E740481C1C}">
                <a14:useLocalDpi xmlns:a14="http://schemas.microsoft.com/office/drawing/2010/main" val="0"/>
              </a:ext>
            </a:extLst>
          </a:blip>
          <a:srcRect l="14943" t="25866" r="15431" b="23896"/>
          <a:stretch/>
        </p:blipFill>
        <p:spPr>
          <a:xfrm>
            <a:off x="498474" y="4299433"/>
            <a:ext cx="2299063" cy="1237777"/>
          </a:xfrm>
          <a:prstGeom prst="rect">
            <a:avLst/>
          </a:prstGeom>
        </p:spPr>
      </p:pic>
      <p:pic>
        <p:nvPicPr>
          <p:cNvPr id="11" name="Picture 10" descr="DPS_PrimaryLog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2233" y="4479107"/>
            <a:ext cx="3325090" cy="1058103"/>
          </a:xfrm>
          <a:prstGeom prst="rect">
            <a:avLst/>
          </a:prstGeom>
        </p:spPr>
      </p:pic>
      <p:pic>
        <p:nvPicPr>
          <p:cNvPr id="12" name="Picture 11" descr="images.jpeg"/>
          <p:cNvPicPr>
            <a:picLocks noChangeAspect="1"/>
          </p:cNvPicPr>
          <p:nvPr/>
        </p:nvPicPr>
        <p:blipFill rotWithShape="1">
          <a:blip r:embed="rId7">
            <a:extLst>
              <a:ext uri="{28A0092B-C50C-407E-A947-70E740481C1C}">
                <a14:useLocalDpi xmlns:a14="http://schemas.microsoft.com/office/drawing/2010/main" val="0"/>
              </a:ext>
            </a:extLst>
          </a:blip>
          <a:srcRect l="17363" r="16868"/>
          <a:stretch/>
        </p:blipFill>
        <p:spPr>
          <a:xfrm>
            <a:off x="6632851" y="4154758"/>
            <a:ext cx="1953440" cy="1670705"/>
          </a:xfrm>
          <a:prstGeom prst="rect">
            <a:avLst/>
          </a:prstGeom>
        </p:spPr>
      </p:pic>
    </p:spTree>
    <p:extLst>
      <p:ext uri="{BB962C8B-B14F-4D97-AF65-F5344CB8AC3E}">
        <p14:creationId xmlns:p14="http://schemas.microsoft.com/office/powerpoint/2010/main" val="301780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Soda Industry Trends</a:t>
            </a:r>
            <a:endParaRPr lang="en-US" dirty="0"/>
          </a:p>
        </p:txBody>
      </p:sp>
      <p:sp>
        <p:nvSpPr>
          <p:cNvPr id="3" name="Content Placeholder 2"/>
          <p:cNvSpPr>
            <a:spLocks noGrp="1"/>
          </p:cNvSpPr>
          <p:nvPr>
            <p:ph idx="1"/>
          </p:nvPr>
        </p:nvSpPr>
        <p:spPr>
          <a:xfrm>
            <a:off x="1014434" y="1600200"/>
            <a:ext cx="3513705" cy="694638"/>
          </a:xfrm>
        </p:spPr>
        <p:txBody>
          <a:bodyPr>
            <a:normAutofit/>
          </a:bodyPr>
          <a:lstStyle/>
          <a:p>
            <a:r>
              <a:rPr lang="en-US" dirty="0" smtClean="0"/>
              <a:t>Decreasing Industry</a:t>
            </a:r>
          </a:p>
          <a:p>
            <a:pPr marL="228600" lvl="1" indent="0">
              <a:buNone/>
            </a:pPr>
            <a:endParaRPr lang="en-US" dirty="0" smtClean="0"/>
          </a:p>
        </p:txBody>
      </p:sp>
      <p:pic>
        <p:nvPicPr>
          <p:cNvPr id="6" name="Picture 5" descr="Coke-Can-Nutr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701" y="3039048"/>
            <a:ext cx="2844800" cy="2971800"/>
          </a:xfrm>
          <a:prstGeom prst="rect">
            <a:avLst/>
          </a:prstGeom>
          <a:ln>
            <a:solidFill>
              <a:schemeClr val="tx1"/>
            </a:solidFill>
          </a:ln>
        </p:spPr>
      </p:pic>
      <p:sp>
        <p:nvSpPr>
          <p:cNvPr id="7" name="Rectangle 6"/>
          <p:cNvSpPr/>
          <p:nvPr/>
        </p:nvSpPr>
        <p:spPr>
          <a:xfrm>
            <a:off x="5053372" y="5428311"/>
            <a:ext cx="935705" cy="284096"/>
          </a:xfrm>
          <a:prstGeom prst="rect">
            <a:avLst/>
          </a:prstGeom>
          <a:noFill/>
          <a:ln>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 name="Rectangle 7"/>
          <p:cNvSpPr/>
          <p:nvPr/>
        </p:nvSpPr>
        <p:spPr>
          <a:xfrm>
            <a:off x="4919701" y="3652913"/>
            <a:ext cx="1069376" cy="284096"/>
          </a:xfrm>
          <a:prstGeom prst="rect">
            <a:avLst/>
          </a:prstGeom>
          <a:noFill/>
          <a:ln>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a:srcRect t="3251"/>
          <a:stretch/>
        </p:blipFill>
        <p:spPr>
          <a:xfrm>
            <a:off x="1167418" y="2252054"/>
            <a:ext cx="2540132" cy="4275747"/>
          </a:xfrm>
          <a:prstGeom prst="rect">
            <a:avLst/>
          </a:prstGeom>
          <a:ln>
            <a:solidFill>
              <a:srgbClr val="000000"/>
            </a:solidFill>
          </a:ln>
        </p:spPr>
      </p:pic>
      <p:sp>
        <p:nvSpPr>
          <p:cNvPr id="4" name="TextBox 3"/>
          <p:cNvSpPr txBox="1"/>
          <p:nvPr/>
        </p:nvSpPr>
        <p:spPr>
          <a:xfrm>
            <a:off x="5209989" y="1588467"/>
            <a:ext cx="2213428" cy="1703030"/>
          </a:xfrm>
          <a:prstGeom prst="rect">
            <a:avLst/>
          </a:prstGeom>
          <a:noFill/>
        </p:spPr>
        <p:txBody>
          <a:bodyPr wrap="square" rtlCol="0">
            <a:spAutoFit/>
          </a:bodyPr>
          <a:lstStyle/>
          <a:p>
            <a:pPr marL="228600" indent="-228600">
              <a:spcBef>
                <a:spcPts val="2000"/>
              </a:spcBef>
              <a:buClr>
                <a:schemeClr val="accent1"/>
              </a:buClr>
              <a:buSzPct val="75000"/>
              <a:buFont typeface="Wingdings" pitchFamily="2" charset="2"/>
              <a:buChar char="n"/>
            </a:pPr>
            <a:r>
              <a:rPr lang="en-US" sz="2000" dirty="0">
                <a:solidFill>
                  <a:schemeClr val="tx1">
                    <a:lumMod val="65000"/>
                    <a:lumOff val="35000"/>
                  </a:schemeClr>
                </a:solidFill>
              </a:rPr>
              <a:t>Health </a:t>
            </a:r>
            <a:r>
              <a:rPr lang="en-US" sz="2000" dirty="0" smtClean="0">
                <a:solidFill>
                  <a:schemeClr val="tx1">
                    <a:lumMod val="65000"/>
                    <a:lumOff val="35000"/>
                  </a:schemeClr>
                </a:solidFill>
              </a:rPr>
              <a:t>Trend</a:t>
            </a:r>
          </a:p>
          <a:p>
            <a:pPr lvl="1" indent="-228600">
              <a:spcBef>
                <a:spcPts val="600"/>
              </a:spcBef>
              <a:buClr>
                <a:schemeClr val="accent1">
                  <a:lumMod val="60000"/>
                  <a:lumOff val="40000"/>
                </a:schemeClr>
              </a:buClr>
              <a:buSzPct val="75000"/>
              <a:buFont typeface="Wingdings" pitchFamily="2" charset="2"/>
              <a:buChar char="n"/>
            </a:pPr>
            <a:r>
              <a:rPr lang="en-US" dirty="0">
                <a:solidFill>
                  <a:schemeClr val="tx1">
                    <a:lumMod val="65000"/>
                    <a:lumOff val="35000"/>
                  </a:schemeClr>
                </a:solidFill>
              </a:rPr>
              <a:t>Sugar </a:t>
            </a:r>
            <a:r>
              <a:rPr lang="en-US" dirty="0" smtClean="0">
                <a:solidFill>
                  <a:schemeClr val="tx1">
                    <a:lumMod val="65000"/>
                    <a:lumOff val="35000"/>
                  </a:schemeClr>
                </a:solidFill>
              </a:rPr>
              <a:t>Content</a:t>
            </a:r>
          </a:p>
          <a:p>
            <a:pPr lvl="1" indent="-228600">
              <a:spcBef>
                <a:spcPts val="600"/>
              </a:spcBef>
              <a:buClr>
                <a:schemeClr val="accent1">
                  <a:lumMod val="60000"/>
                  <a:lumOff val="40000"/>
                </a:schemeClr>
              </a:buClr>
              <a:buSzPct val="75000"/>
              <a:buFont typeface="Wingdings" pitchFamily="2" charset="2"/>
              <a:buChar char="n"/>
            </a:pPr>
            <a:r>
              <a:rPr lang="en-US" sz="2000" dirty="0" smtClean="0">
                <a:solidFill>
                  <a:schemeClr val="tx1">
                    <a:lumMod val="65000"/>
                    <a:lumOff val="35000"/>
                  </a:schemeClr>
                </a:solidFill>
              </a:rPr>
              <a:t>Calories</a:t>
            </a:r>
            <a:endParaRPr lang="en-US" sz="2000" dirty="0">
              <a:solidFill>
                <a:schemeClr val="tx1">
                  <a:lumMod val="65000"/>
                  <a:lumOff val="35000"/>
                </a:schemeClr>
              </a:solidFill>
            </a:endParaRPr>
          </a:p>
          <a:p>
            <a:pPr marL="228600" indent="-228600">
              <a:spcBef>
                <a:spcPts val="2000"/>
              </a:spcBef>
              <a:buClr>
                <a:schemeClr val="accent1"/>
              </a:buClr>
              <a:buSzPct val="75000"/>
              <a:buFont typeface="Wingdings" pitchFamily="2" charset="2"/>
              <a:buChar char="n"/>
            </a:pPr>
            <a:endParaRPr lang="en-US" sz="2000" dirty="0">
              <a:solidFill>
                <a:schemeClr val="tx1">
                  <a:lumMod val="65000"/>
                  <a:lumOff val="35000"/>
                </a:schemeClr>
              </a:solidFill>
            </a:endParaRPr>
          </a:p>
        </p:txBody>
      </p:sp>
    </p:spTree>
    <p:extLst>
      <p:ext uri="{BB962C8B-B14F-4D97-AF65-F5344CB8AC3E}">
        <p14:creationId xmlns:p14="http://schemas.microsoft.com/office/powerpoint/2010/main" val="3131616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 Innovations</a:t>
            </a:r>
            <a:endParaRPr lang="en-US" dirty="0"/>
          </a:p>
        </p:txBody>
      </p:sp>
      <p:pic>
        <p:nvPicPr>
          <p:cNvPr id="4" name="Picture 3" descr="Unknow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05" y="1654629"/>
            <a:ext cx="4229100" cy="1917700"/>
          </a:xfrm>
          <a:prstGeom prst="rect">
            <a:avLst/>
          </a:prstGeom>
        </p:spPr>
      </p:pic>
      <p:pic>
        <p:nvPicPr>
          <p:cNvPr id="5" name="Picture 4" descr="Unknown-1.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34" y="3844474"/>
            <a:ext cx="4051300" cy="2006600"/>
          </a:xfrm>
          <a:prstGeom prst="rect">
            <a:avLst/>
          </a:prstGeom>
        </p:spPr>
      </p:pic>
      <p:pic>
        <p:nvPicPr>
          <p:cNvPr id="7" name="Picture 6" descr="Unknown-3.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894" y="1363436"/>
            <a:ext cx="2208893" cy="2208893"/>
          </a:xfrm>
          <a:prstGeom prst="rect">
            <a:avLst/>
          </a:prstGeom>
        </p:spPr>
      </p:pic>
      <p:pic>
        <p:nvPicPr>
          <p:cNvPr id="8" name="Picture 7" descr="Unknown-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7409" y="3844474"/>
            <a:ext cx="1318614" cy="2414812"/>
          </a:xfrm>
          <a:prstGeom prst="rect">
            <a:avLst/>
          </a:prstGeom>
        </p:spPr>
      </p:pic>
    </p:spTree>
    <p:extLst>
      <p:ext uri="{BB962C8B-B14F-4D97-AF65-F5344CB8AC3E}">
        <p14:creationId xmlns:p14="http://schemas.microsoft.com/office/powerpoint/2010/main" val="140953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Players</a:t>
            </a:r>
            <a:endParaRPr lang="en-US" dirty="0"/>
          </a:p>
        </p:txBody>
      </p:sp>
      <p:sp>
        <p:nvSpPr>
          <p:cNvPr id="3" name="Content Placeholder 2"/>
          <p:cNvSpPr>
            <a:spLocks noGrp="1"/>
          </p:cNvSpPr>
          <p:nvPr>
            <p:ph idx="1"/>
          </p:nvPr>
        </p:nvSpPr>
        <p:spPr/>
        <p:txBody>
          <a:bodyPr/>
          <a:lstStyle/>
          <a:p>
            <a:r>
              <a:rPr lang="en-US" b="1" dirty="0" smtClean="0"/>
              <a:t>C4</a:t>
            </a:r>
            <a:r>
              <a:rPr lang="en-US" dirty="0" smtClean="0"/>
              <a:t>: 91.1%</a:t>
            </a:r>
          </a:p>
          <a:p>
            <a:r>
              <a:rPr lang="en-US" b="1" dirty="0" smtClean="0"/>
              <a:t>HHI</a:t>
            </a:r>
            <a:r>
              <a:rPr lang="en-US" dirty="0" smtClean="0"/>
              <a:t>: 2864</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3856085754"/>
              </p:ext>
            </p:extLst>
          </p:nvPr>
        </p:nvGraphicFramePr>
        <p:xfrm>
          <a:off x="2872796" y="1957824"/>
          <a:ext cx="6223000" cy="478637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98474" y="5161796"/>
            <a:ext cx="3031599" cy="964367"/>
          </a:xfrm>
          <a:prstGeom prst="rect">
            <a:avLst/>
          </a:prstGeom>
          <a:noFill/>
        </p:spPr>
        <p:txBody>
          <a:bodyPr wrap="none" rtlCol="0">
            <a:spAutoFit/>
          </a:bodyPr>
          <a:lstStyle/>
          <a:p>
            <a:pPr marL="228600" indent="-228600">
              <a:spcBef>
                <a:spcPts val="2000"/>
              </a:spcBef>
              <a:buClr>
                <a:schemeClr val="accent1"/>
              </a:buClr>
              <a:buSzPct val="75000"/>
              <a:buFont typeface="Wingdings" pitchFamily="2" charset="2"/>
              <a:buChar char="n"/>
            </a:pPr>
            <a:r>
              <a:rPr lang="en-US" sz="2000" b="1" u="sng" dirty="0">
                <a:solidFill>
                  <a:schemeClr val="tx1">
                    <a:lumMod val="65000"/>
                    <a:lumOff val="35000"/>
                  </a:schemeClr>
                </a:solidFill>
              </a:rPr>
              <a:t>Highly </a:t>
            </a:r>
            <a:r>
              <a:rPr lang="en-US" sz="2000" b="1" u="sng" dirty="0" smtClean="0">
                <a:solidFill>
                  <a:schemeClr val="tx1">
                    <a:lumMod val="65000"/>
                    <a:lumOff val="35000"/>
                  </a:schemeClr>
                </a:solidFill>
              </a:rPr>
              <a:t>Concentrated</a:t>
            </a:r>
          </a:p>
          <a:p>
            <a:pPr marL="228600" indent="-228600">
              <a:spcBef>
                <a:spcPts val="2000"/>
              </a:spcBef>
              <a:buClr>
                <a:schemeClr val="accent1"/>
              </a:buClr>
              <a:buSzPct val="75000"/>
              <a:buFont typeface="Wingdings" pitchFamily="2" charset="2"/>
              <a:buChar char="n"/>
            </a:pPr>
            <a:r>
              <a:rPr lang="en-US" sz="2000" dirty="0" smtClean="0">
                <a:solidFill>
                  <a:schemeClr val="tx1">
                    <a:lumMod val="65000"/>
                    <a:lumOff val="35000"/>
                  </a:schemeClr>
                </a:solidFill>
              </a:rPr>
              <a:t>High Barriers to Entry</a:t>
            </a:r>
            <a:endParaRPr lang="en-US" sz="2000" dirty="0">
              <a:solidFill>
                <a:schemeClr val="tx1">
                  <a:lumMod val="65000"/>
                  <a:lumOff val="35000"/>
                </a:schemeClr>
              </a:solidFill>
            </a:endParaRPr>
          </a:p>
        </p:txBody>
      </p:sp>
      <p:sp>
        <p:nvSpPr>
          <p:cNvPr id="7" name="TextBox 6"/>
          <p:cNvSpPr txBox="1"/>
          <p:nvPr/>
        </p:nvSpPr>
        <p:spPr>
          <a:xfrm>
            <a:off x="4874315" y="1403770"/>
            <a:ext cx="3367231" cy="400110"/>
          </a:xfrm>
          <a:prstGeom prst="rect">
            <a:avLst/>
          </a:prstGeom>
          <a:noFill/>
        </p:spPr>
        <p:txBody>
          <a:bodyPr wrap="square" rtlCol="0">
            <a:spAutoFit/>
          </a:bodyPr>
          <a:lstStyle/>
          <a:p>
            <a:r>
              <a:rPr lang="en-US" sz="2000" b="1" dirty="0" smtClean="0"/>
              <a:t>Soft Drink Market Share</a:t>
            </a:r>
            <a:endParaRPr lang="en-US" sz="2000" b="1" dirty="0"/>
          </a:p>
        </p:txBody>
      </p:sp>
    </p:spTree>
    <p:extLst>
      <p:ext uri="{BB962C8B-B14F-4D97-AF65-F5344CB8AC3E}">
        <p14:creationId xmlns:p14="http://schemas.microsoft.com/office/powerpoint/2010/main" val="572903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Market Share</a:t>
            </a:r>
            <a:endParaRPr lang="en-US" dirty="0"/>
          </a:p>
        </p:txBody>
      </p:sp>
      <p:pic>
        <p:nvPicPr>
          <p:cNvPr id="4" name="Picture 3" descr="Screen Shot 2015-04-14 at 4.56.22 PM.png"/>
          <p:cNvPicPr>
            <a:picLocks noChangeAspect="1"/>
          </p:cNvPicPr>
          <p:nvPr/>
        </p:nvPicPr>
        <p:blipFill>
          <a:blip r:embed="rId3"/>
          <a:stretch>
            <a:fillRect/>
          </a:stretch>
        </p:blipFill>
        <p:spPr>
          <a:xfrm>
            <a:off x="2422805" y="2294532"/>
            <a:ext cx="6499801" cy="3737385"/>
          </a:xfrm>
          <a:prstGeom prst="rect">
            <a:avLst/>
          </a:prstGeom>
        </p:spPr>
      </p:pic>
      <p:sp>
        <p:nvSpPr>
          <p:cNvPr id="3" name="TextBox 2"/>
          <p:cNvSpPr txBox="1"/>
          <p:nvPr/>
        </p:nvSpPr>
        <p:spPr>
          <a:xfrm>
            <a:off x="314675" y="2385634"/>
            <a:ext cx="2155461" cy="2195473"/>
          </a:xfrm>
          <a:prstGeom prst="rect">
            <a:avLst/>
          </a:prstGeom>
          <a:noFill/>
        </p:spPr>
        <p:txBody>
          <a:bodyPr wrap="square" rtlCol="0">
            <a:spAutoFit/>
          </a:bodyPr>
          <a:lstStyle/>
          <a:p>
            <a:pPr marL="228600" indent="-228600">
              <a:spcBef>
                <a:spcPts val="2000"/>
              </a:spcBef>
              <a:buClr>
                <a:schemeClr val="accent1"/>
              </a:buClr>
              <a:buSzPct val="75000"/>
              <a:buFont typeface="Wingdings" pitchFamily="2" charset="2"/>
              <a:buChar char="n"/>
            </a:pPr>
            <a:r>
              <a:rPr lang="en-US" sz="2000" dirty="0">
                <a:solidFill>
                  <a:schemeClr val="tx1">
                    <a:lumMod val="65000"/>
                    <a:lumOff val="35000"/>
                  </a:schemeClr>
                </a:solidFill>
                <a:sym typeface="Wingdings"/>
              </a:rPr>
              <a:t>Dr. Pepper Snapple taking </a:t>
            </a:r>
            <a:r>
              <a:rPr lang="en-US" sz="2000" dirty="0" smtClean="0">
                <a:solidFill>
                  <a:schemeClr val="tx1">
                    <a:lumMod val="65000"/>
                    <a:lumOff val="35000"/>
                  </a:schemeClr>
                </a:solidFill>
                <a:sym typeface="Wingdings"/>
              </a:rPr>
              <a:t>Pepsi </a:t>
            </a:r>
            <a:r>
              <a:rPr lang="en-US" sz="2000" dirty="0">
                <a:solidFill>
                  <a:schemeClr val="tx1">
                    <a:lumMod val="65000"/>
                    <a:lumOff val="35000"/>
                  </a:schemeClr>
                </a:solidFill>
                <a:sym typeface="Wingdings"/>
              </a:rPr>
              <a:t>market share</a:t>
            </a:r>
          </a:p>
          <a:p>
            <a:pPr marL="228600" indent="-228600">
              <a:spcBef>
                <a:spcPts val="2000"/>
              </a:spcBef>
              <a:buClr>
                <a:schemeClr val="accent1"/>
              </a:buClr>
              <a:buSzPct val="75000"/>
              <a:buFont typeface="Wingdings" pitchFamily="2" charset="2"/>
              <a:buChar char="n"/>
            </a:pPr>
            <a:r>
              <a:rPr lang="en-US" sz="2000" dirty="0" smtClean="0">
                <a:solidFill>
                  <a:schemeClr val="tx1">
                    <a:lumMod val="65000"/>
                    <a:lumOff val="35000"/>
                  </a:schemeClr>
                </a:solidFill>
              </a:rPr>
              <a:t>Other: 114</a:t>
            </a:r>
            <a:r>
              <a:rPr lang="en-US" sz="2000" dirty="0" smtClean="0">
                <a:solidFill>
                  <a:schemeClr val="tx1">
                    <a:lumMod val="65000"/>
                    <a:lumOff val="35000"/>
                  </a:schemeClr>
                </a:solidFill>
                <a:sym typeface="Wingdings"/>
              </a:rPr>
              <a:t>% increase</a:t>
            </a:r>
          </a:p>
        </p:txBody>
      </p:sp>
      <p:sp>
        <p:nvSpPr>
          <p:cNvPr id="5" name="TextBox 4"/>
          <p:cNvSpPr txBox="1"/>
          <p:nvPr/>
        </p:nvSpPr>
        <p:spPr>
          <a:xfrm>
            <a:off x="3567034" y="1730918"/>
            <a:ext cx="4407422" cy="369332"/>
          </a:xfrm>
          <a:prstGeom prst="rect">
            <a:avLst/>
          </a:prstGeom>
          <a:noFill/>
        </p:spPr>
        <p:txBody>
          <a:bodyPr wrap="square" rtlCol="0">
            <a:spAutoFit/>
          </a:bodyPr>
          <a:lstStyle/>
          <a:p>
            <a:r>
              <a:rPr lang="en-US" dirty="0" smtClean="0"/>
              <a:t>Soft Drink Market Share 2004 – 2014 </a:t>
            </a:r>
            <a:endParaRPr lang="en-US" dirty="0"/>
          </a:p>
        </p:txBody>
      </p:sp>
    </p:spTree>
    <p:extLst>
      <p:ext uri="{BB962C8B-B14F-4D97-AF65-F5344CB8AC3E}">
        <p14:creationId xmlns:p14="http://schemas.microsoft.com/office/powerpoint/2010/main" val="3728045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u="sng" dirty="0" smtClean="0"/>
              <a:t>History</a:t>
            </a:r>
            <a:r>
              <a:rPr lang="en-US" dirty="0" smtClean="0"/>
              <a:t>: 1886</a:t>
            </a:r>
          </a:p>
          <a:p>
            <a:r>
              <a:rPr lang="en-US" b="1" u="sng" dirty="0" smtClean="0"/>
              <a:t>Stock Price</a:t>
            </a:r>
            <a:r>
              <a:rPr lang="en-US" dirty="0" smtClean="0"/>
              <a:t>: $40.74</a:t>
            </a:r>
          </a:p>
          <a:p>
            <a:r>
              <a:rPr lang="en-US" b="1" u="sng" dirty="0" smtClean="0"/>
              <a:t>Market Cap</a:t>
            </a:r>
            <a:r>
              <a:rPr lang="en-US" dirty="0" smtClean="0"/>
              <a:t>: $177.8B</a:t>
            </a:r>
          </a:p>
        </p:txBody>
      </p:sp>
      <p:pic>
        <p:nvPicPr>
          <p:cNvPr id="4" name="Picture 3" descr="images-2.jpeg"/>
          <p:cNvPicPr>
            <a:picLocks noChangeAspect="1"/>
          </p:cNvPicPr>
          <p:nvPr/>
        </p:nvPicPr>
        <p:blipFill rotWithShape="1">
          <a:blip r:embed="rId3">
            <a:extLst>
              <a:ext uri="{28A0092B-C50C-407E-A947-70E740481C1C}">
                <a14:useLocalDpi xmlns:a14="http://schemas.microsoft.com/office/drawing/2010/main" val="0"/>
              </a:ext>
            </a:extLst>
          </a:blip>
          <a:srcRect t="28055" b="24969"/>
          <a:stretch/>
        </p:blipFill>
        <p:spPr>
          <a:xfrm>
            <a:off x="515183" y="484094"/>
            <a:ext cx="3289300" cy="1157401"/>
          </a:xfrm>
          <a:prstGeom prst="rect">
            <a:avLst/>
          </a:prstGeom>
        </p:spPr>
      </p:pic>
      <p:pic>
        <p:nvPicPr>
          <p:cNvPr id="5" name="Picture 4" descr="Coca-Col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466" y="3813294"/>
            <a:ext cx="2485292" cy="2695586"/>
          </a:xfrm>
          <a:prstGeom prst="rect">
            <a:avLst/>
          </a:prstGeom>
        </p:spPr>
      </p:pic>
      <p:pic>
        <p:nvPicPr>
          <p:cNvPr id="6" name="Picture 5" descr="nutrition-bottl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1346" y="3885866"/>
            <a:ext cx="1467218" cy="2695587"/>
          </a:xfrm>
          <a:prstGeom prst="rect">
            <a:avLst/>
          </a:prstGeom>
        </p:spPr>
      </p:pic>
      <p:pic>
        <p:nvPicPr>
          <p:cNvPr id="7" name="Picture 6" descr="fanta_tin_300_ml.jpg"/>
          <p:cNvPicPr>
            <a:picLocks noChangeAspect="1"/>
          </p:cNvPicPr>
          <p:nvPr/>
        </p:nvPicPr>
        <p:blipFill rotWithShape="1">
          <a:blip r:embed="rId6">
            <a:extLst>
              <a:ext uri="{28A0092B-C50C-407E-A947-70E740481C1C}">
                <a14:useLocalDpi xmlns:a14="http://schemas.microsoft.com/office/drawing/2010/main" val="0"/>
              </a:ext>
            </a:extLst>
          </a:blip>
          <a:srcRect l="26697" r="24915"/>
          <a:stretch/>
        </p:blipFill>
        <p:spPr>
          <a:xfrm>
            <a:off x="4798332" y="1900720"/>
            <a:ext cx="916669" cy="1894431"/>
          </a:xfrm>
          <a:prstGeom prst="rect">
            <a:avLst/>
          </a:prstGeom>
        </p:spPr>
      </p:pic>
      <p:pic>
        <p:nvPicPr>
          <p:cNvPr id="8" name="Picture 7" descr="storyCan.png"/>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210609" y="1981199"/>
            <a:ext cx="960985" cy="1866625"/>
          </a:xfrm>
          <a:prstGeom prst="rect">
            <a:avLst/>
          </a:prstGeom>
        </p:spPr>
      </p:pic>
      <p:pic>
        <p:nvPicPr>
          <p:cNvPr id="9" name="Picture 8" descr="bargs_root_beer.jpg"/>
          <p:cNvPicPr>
            <a:picLocks noChangeAspect="1"/>
          </p:cNvPicPr>
          <p:nvPr/>
        </p:nvPicPr>
        <p:blipFill rotWithShape="1">
          <a:blip r:embed="rId8">
            <a:extLst>
              <a:ext uri="{28A0092B-C50C-407E-A947-70E740481C1C}">
                <a14:useLocalDpi xmlns:a14="http://schemas.microsoft.com/office/drawing/2010/main" val="0"/>
              </a:ext>
            </a:extLst>
          </a:blip>
          <a:srcRect l="25743" r="20806"/>
          <a:stretch/>
        </p:blipFill>
        <p:spPr>
          <a:xfrm>
            <a:off x="7582400" y="1944914"/>
            <a:ext cx="975649" cy="1825331"/>
          </a:xfrm>
          <a:prstGeom prst="rect">
            <a:avLst/>
          </a:prstGeom>
        </p:spPr>
      </p:pic>
    </p:spTree>
    <p:extLst>
      <p:ext uri="{BB962C8B-B14F-4D97-AF65-F5344CB8AC3E}">
        <p14:creationId xmlns:p14="http://schemas.microsoft.com/office/powerpoint/2010/main" val="3487815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CPG Overview</a:t>
            </a:r>
          </a:p>
          <a:p>
            <a:r>
              <a:rPr lang="en-US" dirty="0" smtClean="0"/>
              <a:t>Soft Drink Market Synopsis</a:t>
            </a:r>
          </a:p>
          <a:p>
            <a:r>
              <a:rPr lang="en-US" dirty="0" smtClean="0"/>
              <a:t>Coke vs Pepsi </a:t>
            </a:r>
          </a:p>
          <a:p>
            <a:r>
              <a:rPr lang="en-US" dirty="0" smtClean="0"/>
              <a:t>Data Analysis</a:t>
            </a:r>
          </a:p>
          <a:p>
            <a:r>
              <a:rPr lang="en-US" dirty="0" smtClean="0"/>
              <a:t>Investment and Recommendation  </a:t>
            </a:r>
            <a:endParaRPr lang="en-US" dirty="0"/>
          </a:p>
        </p:txBody>
      </p:sp>
    </p:spTree>
    <p:extLst>
      <p:ext uri="{BB962C8B-B14F-4D97-AF65-F5344CB8AC3E}">
        <p14:creationId xmlns:p14="http://schemas.microsoft.com/office/powerpoint/2010/main" val="1225538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u="sng" dirty="0" smtClean="0"/>
              <a:t>History</a:t>
            </a:r>
            <a:r>
              <a:rPr lang="en-US" dirty="0" smtClean="0"/>
              <a:t>: 1893</a:t>
            </a:r>
          </a:p>
          <a:p>
            <a:r>
              <a:rPr lang="en-US" b="1" u="sng" dirty="0" smtClean="0"/>
              <a:t>Stock Price</a:t>
            </a:r>
            <a:r>
              <a:rPr lang="en-US" dirty="0" smtClean="0"/>
              <a:t>: $96.91</a:t>
            </a:r>
          </a:p>
          <a:p>
            <a:r>
              <a:rPr lang="en-US" b="1" u="sng" dirty="0" smtClean="0"/>
              <a:t>Market Cap</a:t>
            </a:r>
            <a:r>
              <a:rPr lang="en-US" dirty="0" smtClean="0"/>
              <a:t>: $141.61B</a:t>
            </a:r>
          </a:p>
        </p:txBody>
      </p:sp>
      <p:pic>
        <p:nvPicPr>
          <p:cNvPr id="4" name="Picture 3" descr="_15-5466.jpg"/>
          <p:cNvPicPr>
            <a:picLocks noChangeAspect="1"/>
          </p:cNvPicPr>
          <p:nvPr/>
        </p:nvPicPr>
        <p:blipFill rotWithShape="1">
          <a:blip r:embed="rId3">
            <a:extLst>
              <a:ext uri="{28A0092B-C50C-407E-A947-70E740481C1C}">
                <a14:useLocalDpi xmlns:a14="http://schemas.microsoft.com/office/drawing/2010/main" val="0"/>
              </a:ext>
            </a:extLst>
          </a:blip>
          <a:srcRect t="37972" b="36947"/>
          <a:stretch/>
        </p:blipFill>
        <p:spPr>
          <a:xfrm>
            <a:off x="615893" y="465990"/>
            <a:ext cx="4522260" cy="1134210"/>
          </a:xfrm>
          <a:prstGeom prst="rect">
            <a:avLst/>
          </a:prstGeom>
        </p:spPr>
      </p:pic>
      <p:pic>
        <p:nvPicPr>
          <p:cNvPr id="5" name="Picture 4" descr="pepsi-canscfa8sm.png"/>
          <p:cNvPicPr>
            <a:picLocks noChangeAspect="1"/>
          </p:cNvPicPr>
          <p:nvPr/>
        </p:nvPicPr>
        <p:blipFill rotWithShape="1">
          <a:blip r:embed="rId4">
            <a:extLst>
              <a:ext uri="{28A0092B-C50C-407E-A947-70E740481C1C}">
                <a14:useLocalDpi xmlns:a14="http://schemas.microsoft.com/office/drawing/2010/main" val="0"/>
              </a:ext>
            </a:extLst>
          </a:blip>
          <a:srcRect l="7989" r="4704" b="28055"/>
          <a:stretch/>
        </p:blipFill>
        <p:spPr>
          <a:xfrm>
            <a:off x="4544331" y="1797274"/>
            <a:ext cx="3043909" cy="2250501"/>
          </a:xfrm>
          <a:prstGeom prst="rect">
            <a:avLst/>
          </a:prstGeom>
        </p:spPr>
      </p:pic>
      <p:pic>
        <p:nvPicPr>
          <p:cNvPr id="7" name="Picture 6" descr="mountain_dew-400-400.jpg"/>
          <p:cNvPicPr>
            <a:picLocks noChangeAspect="1"/>
          </p:cNvPicPr>
          <p:nvPr/>
        </p:nvPicPr>
        <p:blipFill rotWithShape="1">
          <a:blip r:embed="rId5">
            <a:extLst>
              <a:ext uri="{28A0092B-C50C-407E-A947-70E740481C1C}">
                <a14:useLocalDpi xmlns:a14="http://schemas.microsoft.com/office/drawing/2010/main" val="0"/>
              </a:ext>
            </a:extLst>
          </a:blip>
          <a:srcRect l="22993" r="20462"/>
          <a:stretch/>
        </p:blipFill>
        <p:spPr>
          <a:xfrm>
            <a:off x="5401995" y="4275951"/>
            <a:ext cx="1157570" cy="2047164"/>
          </a:xfrm>
          <a:prstGeom prst="rect">
            <a:avLst/>
          </a:prstGeom>
        </p:spPr>
      </p:pic>
      <p:pic>
        <p:nvPicPr>
          <p:cNvPr id="8" name="Picture 7" descr="mug-root-be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6873" y="4152951"/>
            <a:ext cx="1224911" cy="2145325"/>
          </a:xfrm>
          <a:prstGeom prst="rect">
            <a:avLst/>
          </a:prstGeom>
        </p:spPr>
      </p:pic>
      <p:pic>
        <p:nvPicPr>
          <p:cNvPr id="10" name="Picture 9" descr="180486.JPG"/>
          <p:cNvPicPr>
            <a:picLocks noChangeAspect="1"/>
          </p:cNvPicPr>
          <p:nvPr/>
        </p:nvPicPr>
        <p:blipFill rotWithShape="1">
          <a:blip r:embed="rId7">
            <a:extLst>
              <a:ext uri="{28A0092B-C50C-407E-A947-70E740481C1C}">
                <a14:useLocalDpi xmlns:a14="http://schemas.microsoft.com/office/drawing/2010/main" val="0"/>
              </a:ext>
            </a:extLst>
          </a:blip>
          <a:srcRect l="26288" r="27050"/>
          <a:stretch/>
        </p:blipFill>
        <p:spPr>
          <a:xfrm>
            <a:off x="3943867" y="4275951"/>
            <a:ext cx="943651" cy="2022325"/>
          </a:xfrm>
          <a:prstGeom prst="rect">
            <a:avLst/>
          </a:prstGeom>
        </p:spPr>
      </p:pic>
    </p:spTree>
    <p:extLst>
      <p:ext uri="{BB962C8B-B14F-4D97-AF65-F5344CB8AC3E}">
        <p14:creationId xmlns:p14="http://schemas.microsoft.com/office/powerpoint/2010/main" val="47441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u="sng" dirty="0" smtClean="0"/>
              <a:t>History</a:t>
            </a:r>
            <a:r>
              <a:rPr lang="en-US" dirty="0" smtClean="0"/>
              <a:t>: 1885 (2008)</a:t>
            </a:r>
          </a:p>
          <a:p>
            <a:r>
              <a:rPr lang="en-US" b="1" u="sng" dirty="0" smtClean="0"/>
              <a:t>Stock Price</a:t>
            </a:r>
            <a:r>
              <a:rPr lang="en-US" dirty="0" smtClean="0"/>
              <a:t>: $78.62 </a:t>
            </a:r>
          </a:p>
          <a:p>
            <a:r>
              <a:rPr lang="en-US" b="1" u="sng" dirty="0" smtClean="0"/>
              <a:t>Market Cap</a:t>
            </a:r>
            <a:r>
              <a:rPr lang="en-US" dirty="0" smtClean="0"/>
              <a:t>: $15.05B</a:t>
            </a:r>
          </a:p>
        </p:txBody>
      </p:sp>
      <p:pic>
        <p:nvPicPr>
          <p:cNvPr id="4" name="Picture 3" descr="DPS_PrimaryLogo.jpg"/>
          <p:cNvPicPr>
            <a:picLocks noChangeAspect="1"/>
          </p:cNvPicPr>
          <p:nvPr/>
        </p:nvPicPr>
        <p:blipFill rotWithShape="1">
          <a:blip r:embed="rId3" cstate="print">
            <a:extLst>
              <a:ext uri="{28A0092B-C50C-407E-A947-70E740481C1C}">
                <a14:useLocalDpi xmlns:a14="http://schemas.microsoft.com/office/drawing/2010/main" val="0"/>
              </a:ext>
            </a:extLst>
          </a:blip>
          <a:srcRect l="5997" t="11727" r="5916" b="14485"/>
          <a:stretch/>
        </p:blipFill>
        <p:spPr>
          <a:xfrm>
            <a:off x="498474" y="367224"/>
            <a:ext cx="4839286" cy="1289975"/>
          </a:xfrm>
          <a:prstGeom prst="rect">
            <a:avLst/>
          </a:prstGeom>
        </p:spPr>
      </p:pic>
      <p:pic>
        <p:nvPicPr>
          <p:cNvPr id="5" name="Picture 4" descr="images-12.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486" y="2123281"/>
            <a:ext cx="3289300" cy="2463800"/>
          </a:xfrm>
          <a:prstGeom prst="rect">
            <a:avLst/>
          </a:prstGeom>
        </p:spPr>
      </p:pic>
      <p:pic>
        <p:nvPicPr>
          <p:cNvPr id="6" name="Picture 5" descr="images-5.jpeg"/>
          <p:cNvPicPr>
            <a:picLocks noChangeAspect="1"/>
          </p:cNvPicPr>
          <p:nvPr/>
        </p:nvPicPr>
        <p:blipFill rotWithShape="1">
          <a:blip r:embed="rId5">
            <a:extLst>
              <a:ext uri="{28A0092B-C50C-407E-A947-70E740481C1C}">
                <a14:useLocalDpi xmlns:a14="http://schemas.microsoft.com/office/drawing/2010/main" val="0"/>
              </a:ext>
            </a:extLst>
          </a:blip>
          <a:srcRect t="15480" b="17781"/>
          <a:stretch/>
        </p:blipFill>
        <p:spPr>
          <a:xfrm>
            <a:off x="529422" y="4755169"/>
            <a:ext cx="2908300" cy="1864701"/>
          </a:xfrm>
          <a:prstGeom prst="rect">
            <a:avLst/>
          </a:prstGeom>
        </p:spPr>
      </p:pic>
      <p:pic>
        <p:nvPicPr>
          <p:cNvPr id="7" name="Picture 6" descr="images-11.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949" y="4968304"/>
            <a:ext cx="834555" cy="1530018"/>
          </a:xfrm>
          <a:prstGeom prst="rect">
            <a:avLst/>
          </a:prstGeom>
        </p:spPr>
      </p:pic>
      <p:pic>
        <p:nvPicPr>
          <p:cNvPr id="8" name="Picture 7" descr="images-9.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2921" y="4909812"/>
            <a:ext cx="828760" cy="1530018"/>
          </a:xfrm>
          <a:prstGeom prst="rect">
            <a:avLst/>
          </a:prstGeom>
        </p:spPr>
      </p:pic>
      <p:pic>
        <p:nvPicPr>
          <p:cNvPr id="9" name="Picture 8" descr="images-10.jpeg"/>
          <p:cNvPicPr>
            <a:picLocks noChangeAspect="1"/>
          </p:cNvPicPr>
          <p:nvPr/>
        </p:nvPicPr>
        <p:blipFill rotWithShape="1">
          <a:blip r:embed="rId8">
            <a:extLst>
              <a:ext uri="{28A0092B-C50C-407E-A947-70E740481C1C}">
                <a14:useLocalDpi xmlns:a14="http://schemas.microsoft.com/office/drawing/2010/main" val="0"/>
              </a:ext>
            </a:extLst>
          </a:blip>
          <a:srcRect l="8661" t="6324" r="11595" b="8062"/>
          <a:stretch/>
        </p:blipFill>
        <p:spPr>
          <a:xfrm>
            <a:off x="7106987" y="4968304"/>
            <a:ext cx="847999" cy="1452626"/>
          </a:xfrm>
          <a:prstGeom prst="rect">
            <a:avLst/>
          </a:prstGeom>
        </p:spPr>
      </p:pic>
      <p:pic>
        <p:nvPicPr>
          <p:cNvPr id="10" name="Picture 9" descr="images-3.jpeg"/>
          <p:cNvPicPr>
            <a:picLocks noChangeAspect="1"/>
          </p:cNvPicPr>
          <p:nvPr/>
        </p:nvPicPr>
        <p:blipFill rotWithShape="1">
          <a:blip r:embed="rId9">
            <a:extLst>
              <a:ext uri="{28A0092B-C50C-407E-A947-70E740481C1C}">
                <a14:useLocalDpi xmlns:a14="http://schemas.microsoft.com/office/drawing/2010/main" val="0"/>
              </a:ext>
            </a:extLst>
          </a:blip>
          <a:srcRect l="29330" t="6597" r="29100" b="20009"/>
          <a:stretch/>
        </p:blipFill>
        <p:spPr>
          <a:xfrm>
            <a:off x="6282849" y="4885629"/>
            <a:ext cx="791465" cy="1568725"/>
          </a:xfrm>
          <a:prstGeom prst="rect">
            <a:avLst/>
          </a:prstGeom>
        </p:spPr>
      </p:pic>
      <p:pic>
        <p:nvPicPr>
          <p:cNvPr id="11" name="Picture 10" descr="images-4.jpeg"/>
          <p:cNvPicPr>
            <a:picLocks noChangeAspect="1"/>
          </p:cNvPicPr>
          <p:nvPr/>
        </p:nvPicPr>
        <p:blipFill rotWithShape="1">
          <a:blip r:embed="rId10">
            <a:extLst>
              <a:ext uri="{28A0092B-C50C-407E-A947-70E740481C1C}">
                <a14:useLocalDpi xmlns:a14="http://schemas.microsoft.com/office/drawing/2010/main" val="0"/>
              </a:ext>
            </a:extLst>
          </a:blip>
          <a:srcRect l="25777" r="25472"/>
          <a:stretch/>
        </p:blipFill>
        <p:spPr>
          <a:xfrm>
            <a:off x="5388487" y="4868917"/>
            <a:ext cx="815787" cy="1673409"/>
          </a:xfrm>
          <a:prstGeom prst="rect">
            <a:avLst/>
          </a:prstGeom>
        </p:spPr>
      </p:pic>
      <p:pic>
        <p:nvPicPr>
          <p:cNvPr id="13" name="Picture 12" descr="images-7.jpeg"/>
          <p:cNvPicPr>
            <a:picLocks noChangeAspect="1"/>
          </p:cNvPicPr>
          <p:nvPr/>
        </p:nvPicPr>
        <p:blipFill rotWithShape="1">
          <a:blip r:embed="rId11">
            <a:extLst>
              <a:ext uri="{28A0092B-C50C-407E-A947-70E740481C1C}">
                <a14:useLocalDpi xmlns:a14="http://schemas.microsoft.com/office/drawing/2010/main" val="0"/>
              </a:ext>
            </a:extLst>
          </a:blip>
          <a:srcRect l="35825" r="35337"/>
          <a:stretch/>
        </p:blipFill>
        <p:spPr>
          <a:xfrm>
            <a:off x="4536284" y="2329384"/>
            <a:ext cx="801476" cy="2081751"/>
          </a:xfrm>
          <a:prstGeom prst="rect">
            <a:avLst/>
          </a:prstGeom>
        </p:spPr>
      </p:pic>
      <p:pic>
        <p:nvPicPr>
          <p:cNvPr id="14" name="Picture 13" descr="images-8.jpeg"/>
          <p:cNvPicPr>
            <a:picLocks noChangeAspect="1"/>
          </p:cNvPicPr>
          <p:nvPr/>
        </p:nvPicPr>
        <p:blipFill rotWithShape="1">
          <a:blip r:embed="rId12">
            <a:extLst>
              <a:ext uri="{28A0092B-C50C-407E-A947-70E740481C1C}">
                <a14:useLocalDpi xmlns:a14="http://schemas.microsoft.com/office/drawing/2010/main" val="0"/>
              </a:ext>
            </a:extLst>
          </a:blip>
          <a:srcRect l="29640" r="29083"/>
          <a:stretch/>
        </p:blipFill>
        <p:spPr>
          <a:xfrm>
            <a:off x="4466705" y="4909812"/>
            <a:ext cx="794309" cy="1549650"/>
          </a:xfrm>
          <a:prstGeom prst="rect">
            <a:avLst/>
          </a:prstGeom>
        </p:spPr>
      </p:pic>
    </p:spTree>
    <p:extLst>
      <p:ext uri="{BB962C8B-B14F-4D97-AF65-F5344CB8AC3E}">
        <p14:creationId xmlns:p14="http://schemas.microsoft.com/office/powerpoint/2010/main" val="3850998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Advertisement</a:t>
            </a:r>
            <a:endParaRPr lang="en-US" dirty="0"/>
          </a:p>
        </p:txBody>
      </p:sp>
      <p:pic>
        <p:nvPicPr>
          <p:cNvPr id="4" name="Picture 3" descr="American-Beverage-Association-logo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65" y="2957980"/>
            <a:ext cx="3238955" cy="953939"/>
          </a:xfrm>
          <a:prstGeom prst="rect">
            <a:avLst/>
          </a:prstGeom>
        </p:spPr>
      </p:pic>
      <p:pic>
        <p:nvPicPr>
          <p:cNvPr id="7" name="Picture 6" descr="mixif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93" y="4274143"/>
            <a:ext cx="3402240" cy="2336094"/>
          </a:xfrm>
          <a:prstGeom prst="rect">
            <a:avLst/>
          </a:prstGeom>
        </p:spPr>
      </p:pic>
      <p:pic>
        <p:nvPicPr>
          <p:cNvPr id="9" name="Picture 8" descr="images-2.jpeg"/>
          <p:cNvPicPr>
            <a:picLocks noChangeAspect="1"/>
          </p:cNvPicPr>
          <p:nvPr/>
        </p:nvPicPr>
        <p:blipFill rotWithShape="1">
          <a:blip r:embed="rId5">
            <a:extLst>
              <a:ext uri="{28A0092B-C50C-407E-A947-70E740481C1C}">
                <a14:useLocalDpi xmlns:a14="http://schemas.microsoft.com/office/drawing/2010/main" val="0"/>
              </a:ext>
            </a:extLst>
          </a:blip>
          <a:srcRect l="8268" t="8039" r="8448" b="8665"/>
          <a:stretch/>
        </p:blipFill>
        <p:spPr>
          <a:xfrm>
            <a:off x="5011215" y="4562811"/>
            <a:ext cx="1687609" cy="1687866"/>
          </a:xfrm>
          <a:prstGeom prst="rect">
            <a:avLst/>
          </a:prstGeom>
        </p:spPr>
      </p:pic>
      <p:pic>
        <p:nvPicPr>
          <p:cNvPr id="10" name="Picture 9" descr="images-3.jpeg"/>
          <p:cNvPicPr>
            <a:picLocks noChangeAspect="1"/>
          </p:cNvPicPr>
          <p:nvPr/>
        </p:nvPicPr>
        <p:blipFill rotWithShape="1">
          <a:blip r:embed="rId6">
            <a:extLst>
              <a:ext uri="{28A0092B-C50C-407E-A947-70E740481C1C}">
                <a14:useLocalDpi xmlns:a14="http://schemas.microsoft.com/office/drawing/2010/main" val="0"/>
              </a:ext>
            </a:extLst>
          </a:blip>
          <a:srcRect t="6571" b="7642"/>
          <a:stretch/>
        </p:blipFill>
        <p:spPr>
          <a:xfrm>
            <a:off x="6796555" y="4515784"/>
            <a:ext cx="1818794" cy="1736101"/>
          </a:xfrm>
          <a:prstGeom prst="rect">
            <a:avLst/>
          </a:prstGeom>
        </p:spPr>
      </p:pic>
      <p:pic>
        <p:nvPicPr>
          <p:cNvPr id="11" name="Picture 10" descr="image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5951" y="3112708"/>
            <a:ext cx="1905745" cy="1252150"/>
          </a:xfrm>
          <a:prstGeom prst="rect">
            <a:avLst/>
          </a:prstGeom>
        </p:spPr>
      </p:pic>
      <p:sp>
        <p:nvSpPr>
          <p:cNvPr id="3" name="TextBox 2"/>
          <p:cNvSpPr txBox="1"/>
          <p:nvPr/>
        </p:nvSpPr>
        <p:spPr>
          <a:xfrm>
            <a:off x="707571" y="1742681"/>
            <a:ext cx="6604000" cy="400110"/>
          </a:xfrm>
          <a:prstGeom prst="rect">
            <a:avLst/>
          </a:prstGeom>
          <a:noFill/>
        </p:spPr>
        <p:txBody>
          <a:bodyPr wrap="square" rtlCol="0">
            <a:spAutoFit/>
          </a:bodyPr>
          <a:lstStyle/>
          <a:p>
            <a:pPr marL="228600" indent="-228600">
              <a:spcBef>
                <a:spcPts val="2000"/>
              </a:spcBef>
              <a:buClr>
                <a:schemeClr val="accent1"/>
              </a:buClr>
              <a:buSzPct val="75000"/>
              <a:buFont typeface="Wingdings" pitchFamily="2" charset="2"/>
              <a:buChar char="n"/>
            </a:pPr>
            <a:r>
              <a:rPr lang="en-US" sz="2000" dirty="0">
                <a:solidFill>
                  <a:schemeClr val="tx1">
                    <a:lumMod val="65000"/>
                    <a:lumOff val="35000"/>
                  </a:schemeClr>
                </a:solidFill>
              </a:rPr>
              <a:t>Reduce calorie consumption by 20% by 2025</a:t>
            </a:r>
          </a:p>
        </p:txBody>
      </p:sp>
    </p:spTree>
    <p:extLst>
      <p:ext uri="{BB962C8B-B14F-4D97-AF65-F5344CB8AC3E}">
        <p14:creationId xmlns:p14="http://schemas.microsoft.com/office/powerpoint/2010/main" val="4271113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Coke vs Pepsi </a:t>
            </a:r>
            <a:endParaRPr lang="en-US" dirty="0"/>
          </a:p>
        </p:txBody>
      </p:sp>
    </p:spTree>
    <p:extLst>
      <p:ext uri="{BB962C8B-B14F-4D97-AF65-F5344CB8AC3E}">
        <p14:creationId xmlns:p14="http://schemas.microsoft.com/office/powerpoint/2010/main" val="13611763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psi-logo.png"/>
          <p:cNvPicPr>
            <a:picLocks noChangeAspect="1"/>
          </p:cNvPicPr>
          <p:nvPr/>
        </p:nvPicPr>
        <p:blipFill>
          <a:blip r:embed="rId3"/>
          <a:srcRect l="28740" t="25791" r="28398" b="22503"/>
          <a:stretch>
            <a:fillRect/>
          </a:stretch>
        </p:blipFill>
        <p:spPr>
          <a:xfrm>
            <a:off x="3492942" y="1257552"/>
            <a:ext cx="4913147" cy="4741524"/>
          </a:xfrm>
          <a:prstGeom prst="rect">
            <a:avLst/>
          </a:prstGeom>
        </p:spPr>
      </p:pic>
      <p:sp>
        <p:nvSpPr>
          <p:cNvPr id="4" name="Title 3"/>
          <p:cNvSpPr>
            <a:spLocks noGrp="1"/>
          </p:cNvSpPr>
          <p:nvPr>
            <p:ph type="title"/>
          </p:nvPr>
        </p:nvSpPr>
        <p:spPr/>
        <p:txBody>
          <a:bodyPr/>
          <a:lstStyle/>
          <a:p>
            <a:r>
              <a:rPr lang="en-US" dirty="0" smtClean="0"/>
              <a:t>Cola Wars</a:t>
            </a:r>
            <a:endParaRPr lang="en-US" dirty="0"/>
          </a:p>
        </p:txBody>
      </p:sp>
      <p:sp>
        <p:nvSpPr>
          <p:cNvPr id="6" name="Oval 5"/>
          <p:cNvSpPr/>
          <p:nvPr/>
        </p:nvSpPr>
        <p:spPr>
          <a:xfrm>
            <a:off x="800838" y="1600200"/>
            <a:ext cx="4178301" cy="41783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oca_cola_canada20566.jpg"/>
          <p:cNvPicPr>
            <a:picLocks noChangeAspect="1"/>
          </p:cNvPicPr>
          <p:nvPr/>
        </p:nvPicPr>
        <p:blipFill>
          <a:blip r:embed="rId4">
            <a:clrChange>
              <a:clrFrom>
                <a:srgbClr val="FFFFFF"/>
              </a:clrFrom>
              <a:clrTo>
                <a:srgbClr val="FFFFFF">
                  <a:alpha val="0"/>
                </a:srgbClr>
              </a:clrTo>
            </a:clrChange>
          </a:blip>
          <a:stretch>
            <a:fillRect/>
          </a:stretch>
        </p:blipFill>
        <p:spPr>
          <a:xfrm>
            <a:off x="800839" y="1600200"/>
            <a:ext cx="4178301" cy="4178300"/>
          </a:xfrm>
          <a:prstGeom prst="rect">
            <a:avLst/>
          </a:prstGeom>
        </p:spPr>
      </p:pic>
    </p:spTree>
    <p:extLst>
      <p:ext uri="{BB962C8B-B14F-4D97-AF65-F5344CB8AC3E}">
        <p14:creationId xmlns:p14="http://schemas.microsoft.com/office/powerpoint/2010/main" val="2519206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556313" cy="649762"/>
          </a:xfrm>
        </p:spPr>
        <p:txBody>
          <a:bodyPr/>
          <a:lstStyle/>
          <a:p>
            <a:r>
              <a:rPr lang="en-US" dirty="0" smtClean="0"/>
              <a:t>Primary Product Offering</a:t>
            </a:r>
            <a:endParaRPr lang="en-US" dirty="0"/>
          </a:p>
        </p:txBody>
      </p:sp>
      <p:pic>
        <p:nvPicPr>
          <p:cNvPr id="1026" name="Picture 2" descr="https://fbcdn-sphotos-c-a.akamaihd.net/hphotos-ak-xpf1/v/t1.0-9/11050762_10153351529379050_226333112588642928_n.jpg?oh=3d95afc3b0ff903e7dc75b06bdd4425c&amp;oe=55A1A674&amp;__gda__=1436083531_a2e2821cf0aaf8f47e2ce4948e2b345b"/>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5666" y="2298192"/>
            <a:ext cx="4144963" cy="414496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yearwithoutbeer.com/wp-content/uploads/2012/06/coke-bottles-300x3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629" y="2298191"/>
            <a:ext cx="4144963" cy="4144963"/>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itle 1"/>
          <p:cNvSpPr txBox="1">
            <a:spLocks/>
          </p:cNvSpPr>
          <p:nvPr/>
        </p:nvSpPr>
        <p:spPr>
          <a:xfrm>
            <a:off x="498472" y="1391142"/>
            <a:ext cx="7556313" cy="649762"/>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marL="457200" indent="-457200">
              <a:buFont typeface="Arial" panose="020B0604020202020204" pitchFamily="34" charset="0"/>
              <a:buChar char="•"/>
            </a:pPr>
            <a:r>
              <a:rPr lang="en-US" sz="2800" dirty="0" smtClean="0">
                <a:solidFill>
                  <a:schemeClr val="tx1"/>
                </a:solidFill>
              </a:rPr>
              <a:t>Pepsi vs Coca-Cola Classic</a:t>
            </a:r>
            <a:endParaRPr lang="en-US" sz="2800" dirty="0">
              <a:solidFill>
                <a:schemeClr val="tx1"/>
              </a:solidFill>
            </a:endParaRPr>
          </a:p>
        </p:txBody>
      </p:sp>
    </p:spTree>
    <p:extLst>
      <p:ext uri="{BB962C8B-B14F-4D97-AF65-F5344CB8AC3E}">
        <p14:creationId xmlns:p14="http://schemas.microsoft.com/office/powerpoint/2010/main" val="4070976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Creative Ideology</a:t>
            </a:r>
            <a:endParaRPr lang="en-US" dirty="0"/>
          </a:p>
        </p:txBody>
      </p:sp>
      <p:sp>
        <p:nvSpPr>
          <p:cNvPr id="3" name="Content Placeholder 2"/>
          <p:cNvSpPr>
            <a:spLocks noGrp="1"/>
          </p:cNvSpPr>
          <p:nvPr>
            <p:ph idx="1"/>
          </p:nvPr>
        </p:nvSpPr>
        <p:spPr>
          <a:xfrm>
            <a:off x="0" y="1981201"/>
            <a:ext cx="9144000" cy="941386"/>
          </a:xfrm>
        </p:spPr>
        <p:txBody>
          <a:bodyPr>
            <a:noAutofit/>
          </a:bodyPr>
          <a:lstStyle/>
          <a:p>
            <a:pPr lvl="1"/>
            <a:r>
              <a:rPr lang="en-US" sz="4000" dirty="0" smtClean="0"/>
              <a:t>“Coke is timeless, Pepsi is timely.”</a:t>
            </a:r>
            <a:endParaRPr lang="en-US" sz="4000" strike="noStrike" dirty="0"/>
          </a:p>
        </p:txBody>
      </p:sp>
      <p:pic>
        <p:nvPicPr>
          <p:cNvPr id="4" name="Picture 3" descr="YK1zi.png"/>
          <p:cNvPicPr>
            <a:picLocks noChangeAspect="1"/>
          </p:cNvPicPr>
          <p:nvPr/>
        </p:nvPicPr>
        <p:blipFill>
          <a:blip r:embed="rId3"/>
          <a:stretch>
            <a:fillRect/>
          </a:stretch>
        </p:blipFill>
        <p:spPr>
          <a:xfrm>
            <a:off x="1995488" y="1981201"/>
            <a:ext cx="5080000" cy="5080000"/>
          </a:xfrm>
          <a:prstGeom prst="rect">
            <a:avLst/>
          </a:prstGeom>
        </p:spPr>
      </p:pic>
    </p:spTree>
    <p:extLst>
      <p:ext uri="{BB962C8B-B14F-4D97-AF65-F5344CB8AC3E}">
        <p14:creationId xmlns:p14="http://schemas.microsoft.com/office/powerpoint/2010/main" val="24103423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Pepsi’s Ad Ideology</a:t>
            </a:r>
            <a:endParaRPr lang="en-US" dirty="0"/>
          </a:p>
        </p:txBody>
      </p:sp>
      <p:sp>
        <p:nvSpPr>
          <p:cNvPr id="3" name="Content Placeholder 2"/>
          <p:cNvSpPr>
            <a:spLocks noGrp="1"/>
          </p:cNvSpPr>
          <p:nvPr>
            <p:ph idx="1"/>
          </p:nvPr>
        </p:nvSpPr>
        <p:spPr>
          <a:xfrm>
            <a:off x="303403" y="1798320"/>
            <a:ext cx="3561462" cy="4712208"/>
          </a:xfrm>
        </p:spPr>
        <p:txBody>
          <a:bodyPr>
            <a:normAutofit fontScale="92500" lnSpcReduction="10000"/>
          </a:bodyPr>
          <a:lstStyle/>
          <a:p>
            <a:r>
              <a:rPr lang="en-US" dirty="0" smtClean="0"/>
              <a:t>Comparative Advertising</a:t>
            </a:r>
          </a:p>
          <a:p>
            <a:pPr lvl="1"/>
            <a:r>
              <a:rPr lang="en-US" dirty="0" smtClean="0"/>
              <a:t>Constantly comparing itself to Coke, especially on taste and lifestyle</a:t>
            </a:r>
          </a:p>
          <a:p>
            <a:r>
              <a:rPr lang="en-US" dirty="0" smtClean="0"/>
              <a:t>Youthful Exuberance</a:t>
            </a:r>
          </a:p>
          <a:p>
            <a:pPr lvl="1"/>
            <a:r>
              <a:rPr lang="en-US" dirty="0" smtClean="0"/>
              <a:t>“Come Alive”</a:t>
            </a:r>
          </a:p>
          <a:p>
            <a:pPr lvl="1"/>
            <a:r>
              <a:rPr lang="en-US" dirty="0" smtClean="0"/>
              <a:t>“Next Generation”</a:t>
            </a:r>
          </a:p>
          <a:p>
            <a:pPr lvl="1"/>
            <a:r>
              <a:rPr lang="en-US" dirty="0" smtClean="0"/>
              <a:t>“Live for Now”</a:t>
            </a:r>
          </a:p>
          <a:p>
            <a:r>
              <a:rPr lang="en-US" dirty="0" smtClean="0"/>
              <a:t>Celebrity Endorsements</a:t>
            </a:r>
          </a:p>
          <a:p>
            <a:pPr lvl="1"/>
            <a:r>
              <a:rPr lang="en-US" dirty="0" smtClean="0"/>
              <a:t>Michael Jackson</a:t>
            </a:r>
          </a:p>
          <a:p>
            <a:pPr lvl="1"/>
            <a:r>
              <a:rPr lang="en-US" dirty="0" smtClean="0"/>
              <a:t>Madonna</a:t>
            </a:r>
          </a:p>
          <a:p>
            <a:pPr lvl="1"/>
            <a:r>
              <a:rPr lang="en-US" dirty="0" smtClean="0"/>
              <a:t>Ludacris</a:t>
            </a:r>
          </a:p>
          <a:p>
            <a:pPr lvl="1"/>
            <a:r>
              <a:rPr lang="en-US" dirty="0" smtClean="0"/>
              <a:t>Nicki </a:t>
            </a:r>
            <a:r>
              <a:rPr lang="en-US" dirty="0" err="1" smtClean="0"/>
              <a:t>Minaj</a:t>
            </a:r>
            <a:endParaRPr lang="en-US" dirty="0" smtClean="0"/>
          </a:p>
          <a:p>
            <a:pPr lvl="1"/>
            <a:r>
              <a:rPr lang="en-US" dirty="0" err="1" smtClean="0"/>
              <a:t>Beyonce</a:t>
            </a:r>
            <a:endParaRPr lang="en-US" dirty="0" smtClean="0"/>
          </a:p>
        </p:txBody>
      </p:sp>
      <p:pic>
        <p:nvPicPr>
          <p:cNvPr id="4" name="Picture 3" descr="starting-in-the-1980s-pepsi-had-a-number-of-controversies-surrounding-their-pop-star-endorsers.jpg"/>
          <p:cNvPicPr>
            <a:picLocks noChangeAspect="1"/>
          </p:cNvPicPr>
          <p:nvPr/>
        </p:nvPicPr>
        <p:blipFill>
          <a:blip r:embed="rId3"/>
          <a:stretch>
            <a:fillRect/>
          </a:stretch>
        </p:blipFill>
        <p:spPr>
          <a:xfrm>
            <a:off x="3974592" y="2980944"/>
            <a:ext cx="5169408" cy="3877056"/>
          </a:xfrm>
          <a:prstGeom prst="rect">
            <a:avLst/>
          </a:prstGeom>
        </p:spPr>
      </p:pic>
      <p:pic>
        <p:nvPicPr>
          <p:cNvPr id="3074" name="Picture 2" descr="http://itsnasb.com/wp-content/uploads/2013/08/Pepsi-vs-Cok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747" y="1215271"/>
            <a:ext cx="2987040" cy="17656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4110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Coke’s Ad Ideology</a:t>
            </a:r>
            <a:endParaRPr lang="en-US" dirty="0"/>
          </a:p>
        </p:txBody>
      </p:sp>
      <p:sp>
        <p:nvSpPr>
          <p:cNvPr id="3" name="Content Placeholder 2"/>
          <p:cNvSpPr>
            <a:spLocks noGrp="1"/>
          </p:cNvSpPr>
          <p:nvPr>
            <p:ph idx="1"/>
          </p:nvPr>
        </p:nvSpPr>
        <p:spPr>
          <a:xfrm>
            <a:off x="254634" y="1267699"/>
            <a:ext cx="8084031" cy="4144963"/>
          </a:xfrm>
        </p:spPr>
        <p:txBody>
          <a:bodyPr/>
          <a:lstStyle/>
          <a:p>
            <a:r>
              <a:rPr lang="en-US" dirty="0" smtClean="0"/>
              <a:t>Never compare down to Pepsi</a:t>
            </a:r>
          </a:p>
          <a:p>
            <a:r>
              <a:rPr lang="en-US" dirty="0" smtClean="0"/>
              <a:t>“The Original”, “Real”, “Classic”,  “America’s Choice”</a:t>
            </a:r>
          </a:p>
          <a:p>
            <a:r>
              <a:rPr lang="en-US" dirty="0" smtClean="0"/>
              <a:t>Family values, meaningful friendships, and sharing happiness</a:t>
            </a:r>
          </a:p>
          <a:p>
            <a:pPr marL="0" indent="0">
              <a:buNone/>
            </a:pPr>
            <a:endParaRPr lang="en-US" dirty="0" smtClean="0"/>
          </a:p>
          <a:p>
            <a:pPr marL="0" indent="0">
              <a:buNone/>
            </a:pPr>
            <a:endParaRPr lang="en-US" dirty="0"/>
          </a:p>
        </p:txBody>
      </p:sp>
      <p:pic>
        <p:nvPicPr>
          <p:cNvPr id="6" name="Picture 5" descr="0bc1f2847fcd8429d3deccf0cb9e872a436fb1ef.jpg"/>
          <p:cNvPicPr>
            <a:picLocks noChangeAspect="1"/>
          </p:cNvPicPr>
          <p:nvPr/>
        </p:nvPicPr>
        <p:blipFill>
          <a:blip r:embed="rId3"/>
          <a:stretch>
            <a:fillRect/>
          </a:stretch>
        </p:blipFill>
        <p:spPr>
          <a:xfrm>
            <a:off x="1586546" y="2898209"/>
            <a:ext cx="7557454" cy="3959791"/>
          </a:xfrm>
          <a:prstGeom prst="rect">
            <a:avLst/>
          </a:prstGeom>
        </p:spPr>
      </p:pic>
      <p:pic>
        <p:nvPicPr>
          <p:cNvPr id="4" name="Picture 3" descr="cocacola.jpg"/>
          <p:cNvPicPr>
            <a:picLocks noChangeAspect="1"/>
          </p:cNvPicPr>
          <p:nvPr/>
        </p:nvPicPr>
        <p:blipFill>
          <a:blip r:embed="rId4">
            <a:clrChange>
              <a:clrFrom>
                <a:srgbClr val="FFFFFF"/>
              </a:clrFrom>
              <a:clrTo>
                <a:srgbClr val="FFFFFF">
                  <a:alpha val="0"/>
                </a:srgbClr>
              </a:clrTo>
            </a:clrChange>
          </a:blip>
          <a:stretch>
            <a:fillRect/>
          </a:stretch>
        </p:blipFill>
        <p:spPr>
          <a:xfrm>
            <a:off x="0" y="2658950"/>
            <a:ext cx="4214078" cy="1903408"/>
          </a:xfrm>
          <a:prstGeom prst="rect">
            <a:avLst/>
          </a:prstGeom>
        </p:spPr>
      </p:pic>
    </p:spTree>
    <p:extLst>
      <p:ext uri="{BB962C8B-B14F-4D97-AF65-F5344CB8AC3E}">
        <p14:creationId xmlns:p14="http://schemas.microsoft.com/office/powerpoint/2010/main" val="31170370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Commonalities</a:t>
            </a:r>
            <a:endParaRPr lang="en-US" dirty="0"/>
          </a:p>
        </p:txBody>
      </p:sp>
      <p:sp>
        <p:nvSpPr>
          <p:cNvPr id="3" name="Content Placeholder 2"/>
          <p:cNvSpPr>
            <a:spLocks noGrp="1"/>
          </p:cNvSpPr>
          <p:nvPr>
            <p:ph idx="1"/>
          </p:nvPr>
        </p:nvSpPr>
        <p:spPr>
          <a:xfrm>
            <a:off x="498474" y="1361249"/>
            <a:ext cx="7556313" cy="4144963"/>
          </a:xfrm>
        </p:spPr>
        <p:txBody>
          <a:bodyPr/>
          <a:lstStyle/>
          <a:p>
            <a:r>
              <a:rPr lang="en-US" dirty="0" smtClean="0"/>
              <a:t>Commonly market the lifestyle, not the product</a:t>
            </a:r>
          </a:p>
          <a:p>
            <a:r>
              <a:rPr lang="en-US" dirty="0" smtClean="0"/>
              <a:t>Both advertise flagship brand 70% of the time in comparison to their other soda alternatives (Coke Zero or Pepsi Max)</a:t>
            </a:r>
          </a:p>
          <a:p>
            <a:r>
              <a:rPr lang="en-US" dirty="0" smtClean="0"/>
              <a:t>Product placement, primarily in movies</a:t>
            </a:r>
          </a:p>
          <a:p>
            <a:r>
              <a:rPr lang="en-US" dirty="0" smtClean="0"/>
              <a:t>Sponsorships:</a:t>
            </a:r>
          </a:p>
          <a:p>
            <a:pPr lvl="1"/>
            <a:r>
              <a:rPr lang="en-US" dirty="0" smtClean="0"/>
              <a:t>Coca-Cola: American Idol, Olympic Games, NCAA</a:t>
            </a:r>
          </a:p>
          <a:p>
            <a:pPr lvl="1"/>
            <a:r>
              <a:rPr lang="en-US" dirty="0" smtClean="0"/>
              <a:t>Pepsi: Super Bowl Halftime Show, NBA, NFL</a:t>
            </a:r>
          </a:p>
          <a:p>
            <a:endParaRPr lang="en-US" dirty="0"/>
          </a:p>
        </p:txBody>
      </p:sp>
      <p:pic>
        <p:nvPicPr>
          <p:cNvPr id="4098" name="Picture 2" descr="http://www.theroaringtimes.net/wp-content/uploads/2014/12/Coke-vs-Pepsi-Top-Of-Mind-Awareness-in-Marke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317" y="4669536"/>
            <a:ext cx="5762625" cy="1905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656218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Consumer Packaged Goods</a:t>
            </a:r>
            <a:endParaRPr lang="en-US" dirty="0"/>
          </a:p>
        </p:txBody>
      </p:sp>
      <p:sp>
        <p:nvSpPr>
          <p:cNvPr id="3" name="Content Placeholder 2"/>
          <p:cNvSpPr>
            <a:spLocks noGrp="1"/>
          </p:cNvSpPr>
          <p:nvPr>
            <p:ph idx="1"/>
          </p:nvPr>
        </p:nvSpPr>
        <p:spPr>
          <a:xfrm>
            <a:off x="498474" y="1981200"/>
            <a:ext cx="7556313" cy="3158565"/>
          </a:xfrm>
        </p:spPr>
        <p:txBody>
          <a:bodyPr/>
          <a:lstStyle/>
          <a:p>
            <a:r>
              <a:rPr lang="en-US" dirty="0" smtClean="0"/>
              <a:t>Broadly defined as a type of good that is consumed everyday by the average consumer</a:t>
            </a:r>
          </a:p>
          <a:p>
            <a:pPr lvl="1"/>
            <a:r>
              <a:rPr lang="en-US" dirty="0" smtClean="0"/>
              <a:t>Soap, toothpaste, soda, snacks, clothing, cosmetics, etc.</a:t>
            </a:r>
          </a:p>
          <a:p>
            <a:r>
              <a:rPr lang="en-US" dirty="0" smtClean="0"/>
              <a:t>Non-Durable Goods</a:t>
            </a:r>
          </a:p>
          <a:p>
            <a:r>
              <a:rPr lang="en-US" dirty="0" smtClean="0"/>
              <a:t>High Volume, Low Margin items </a:t>
            </a:r>
          </a:p>
          <a:p>
            <a:r>
              <a:rPr lang="en-US" dirty="0" smtClean="0"/>
              <a:t>Industry is valued at approximately $2 Trillion in North America   </a:t>
            </a:r>
          </a:p>
          <a:p>
            <a:endParaRPr lang="en-US" dirty="0" smtClean="0"/>
          </a:p>
        </p:txBody>
      </p:sp>
      <p:pic>
        <p:nvPicPr>
          <p:cNvPr id="5" name="Picture 4"/>
          <p:cNvPicPr>
            <a:picLocks noChangeAspect="1"/>
          </p:cNvPicPr>
          <p:nvPr/>
        </p:nvPicPr>
        <p:blipFill>
          <a:blip r:embed="rId3"/>
          <a:stretch>
            <a:fillRect/>
          </a:stretch>
        </p:blipFill>
        <p:spPr>
          <a:xfrm>
            <a:off x="7068672" y="4964391"/>
            <a:ext cx="1792941" cy="1792941"/>
          </a:xfrm>
          <a:prstGeom prst="rect">
            <a:avLst/>
          </a:prstGeom>
        </p:spPr>
      </p:pic>
      <p:pic>
        <p:nvPicPr>
          <p:cNvPr id="6" name="Picture 5"/>
          <p:cNvPicPr>
            <a:picLocks noChangeAspect="1"/>
          </p:cNvPicPr>
          <p:nvPr/>
        </p:nvPicPr>
        <p:blipFill>
          <a:blip r:embed="rId4"/>
          <a:stretch>
            <a:fillRect/>
          </a:stretch>
        </p:blipFill>
        <p:spPr>
          <a:xfrm>
            <a:off x="4176067" y="4910603"/>
            <a:ext cx="1846729" cy="1846729"/>
          </a:xfrm>
          <a:prstGeom prst="rect">
            <a:avLst/>
          </a:prstGeom>
        </p:spPr>
      </p:pic>
      <p:pic>
        <p:nvPicPr>
          <p:cNvPr id="7" name="Picture 6"/>
          <p:cNvPicPr>
            <a:picLocks noChangeAspect="1"/>
          </p:cNvPicPr>
          <p:nvPr/>
        </p:nvPicPr>
        <p:blipFill>
          <a:blip r:embed="rId5"/>
          <a:stretch>
            <a:fillRect/>
          </a:stretch>
        </p:blipFill>
        <p:spPr>
          <a:xfrm>
            <a:off x="978646" y="5039097"/>
            <a:ext cx="2577353" cy="1718235"/>
          </a:xfrm>
          <a:prstGeom prst="rect">
            <a:avLst/>
          </a:prstGeom>
        </p:spPr>
      </p:pic>
      <p:sp>
        <p:nvSpPr>
          <p:cNvPr id="8" name="TextBox 7"/>
          <p:cNvSpPr txBox="1"/>
          <p:nvPr/>
        </p:nvSpPr>
        <p:spPr>
          <a:xfrm>
            <a:off x="8028264" y="6635692"/>
            <a:ext cx="1098958" cy="215444"/>
          </a:xfrm>
          <a:prstGeom prst="rect">
            <a:avLst/>
          </a:prstGeom>
          <a:noFill/>
        </p:spPr>
        <p:txBody>
          <a:bodyPr wrap="square" rtlCol="0">
            <a:spAutoFit/>
          </a:bodyPr>
          <a:lstStyle/>
          <a:p>
            <a:r>
              <a:rPr lang="en-US" sz="800" i="1" dirty="0" smtClean="0">
                <a:latin typeface="Times New Roman" panose="02020603050405020304" pitchFamily="18" charset="0"/>
                <a:cs typeface="Times New Roman" panose="02020603050405020304" pitchFamily="18" charset="0"/>
              </a:rPr>
              <a:t>Source: Investopedia</a:t>
            </a:r>
          </a:p>
        </p:txBody>
      </p:sp>
    </p:spTree>
    <p:extLst>
      <p:ext uri="{BB962C8B-B14F-4D97-AF65-F5344CB8AC3E}">
        <p14:creationId xmlns:p14="http://schemas.microsoft.com/office/powerpoint/2010/main" val="10904782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556313" cy="747298"/>
          </a:xfrm>
        </p:spPr>
        <p:txBody>
          <a:bodyPr/>
          <a:lstStyle/>
          <a:p>
            <a:r>
              <a:rPr lang="en-US" dirty="0" smtClean="0"/>
              <a:t>“New Coke” Case</a:t>
            </a:r>
            <a:endParaRPr lang="en-US" dirty="0"/>
          </a:p>
        </p:txBody>
      </p:sp>
      <p:sp>
        <p:nvSpPr>
          <p:cNvPr id="3" name="Content Placeholder 2"/>
          <p:cNvSpPr>
            <a:spLocks noGrp="1"/>
          </p:cNvSpPr>
          <p:nvPr>
            <p:ph idx="1"/>
          </p:nvPr>
        </p:nvSpPr>
        <p:spPr>
          <a:xfrm>
            <a:off x="4276630" y="1267968"/>
            <a:ext cx="4122293" cy="5401056"/>
          </a:xfrm>
        </p:spPr>
        <p:txBody>
          <a:bodyPr>
            <a:normAutofit fontScale="92500" lnSpcReduction="20000"/>
          </a:bodyPr>
          <a:lstStyle/>
          <a:p>
            <a:r>
              <a:rPr lang="en-US" dirty="0" smtClean="0">
                <a:solidFill>
                  <a:schemeClr val="tx1"/>
                </a:solidFill>
              </a:rPr>
              <a:t>Pepsi Challenge advertising campaign</a:t>
            </a:r>
          </a:p>
          <a:p>
            <a:r>
              <a:rPr lang="en-US" dirty="0" smtClean="0">
                <a:solidFill>
                  <a:schemeClr val="tx1"/>
                </a:solidFill>
              </a:rPr>
              <a:t>Spurred huge outcry from Coke drinkers and distributers (particularly the Southeast)</a:t>
            </a:r>
          </a:p>
          <a:p>
            <a:pPr lvl="1"/>
            <a:r>
              <a:rPr lang="en-US" dirty="0">
                <a:solidFill>
                  <a:schemeClr val="tx1"/>
                </a:solidFill>
              </a:rPr>
              <a:t>Over 400,000 calls and letters were received by the </a:t>
            </a:r>
            <a:r>
              <a:rPr lang="en-US" dirty="0" smtClean="0">
                <a:solidFill>
                  <a:schemeClr val="tx1"/>
                </a:solidFill>
              </a:rPr>
              <a:t>company</a:t>
            </a:r>
          </a:p>
          <a:p>
            <a:pPr lvl="1"/>
            <a:r>
              <a:rPr lang="en-US" dirty="0">
                <a:solidFill>
                  <a:schemeClr val="tx1"/>
                </a:solidFill>
              </a:rPr>
              <a:t>D</a:t>
            </a:r>
            <a:r>
              <a:rPr lang="en-US" dirty="0" smtClean="0">
                <a:solidFill>
                  <a:schemeClr val="tx1"/>
                </a:solidFill>
              </a:rPr>
              <a:t>ifficulty </a:t>
            </a:r>
            <a:r>
              <a:rPr lang="en-US" dirty="0">
                <a:solidFill>
                  <a:schemeClr val="tx1"/>
                </a:solidFill>
              </a:rPr>
              <a:t>having to promote and sell a drink that had long been marketed as "The Real Thing", constant and unchanging, </a:t>
            </a:r>
            <a:r>
              <a:rPr lang="en-US" dirty="0" smtClean="0">
                <a:solidFill>
                  <a:schemeClr val="tx1"/>
                </a:solidFill>
              </a:rPr>
              <a:t>and now it </a:t>
            </a:r>
            <a:r>
              <a:rPr lang="en-US" dirty="0">
                <a:solidFill>
                  <a:schemeClr val="tx1"/>
                </a:solidFill>
              </a:rPr>
              <a:t>had been changed. </a:t>
            </a:r>
            <a:endParaRPr lang="en-US" dirty="0"/>
          </a:p>
          <a:p>
            <a:r>
              <a:rPr lang="en-US" dirty="0" smtClean="0">
                <a:solidFill>
                  <a:schemeClr val="tx1"/>
                </a:solidFill>
              </a:rPr>
              <a:t>Within 3 months of changing to “New Coke,” it was reverted to Coca-Cola Classic</a:t>
            </a:r>
          </a:p>
          <a:p>
            <a:r>
              <a:rPr lang="en-US" u="sng" dirty="0" smtClean="0">
                <a:solidFill>
                  <a:schemeClr val="tx1"/>
                </a:solidFill>
              </a:rPr>
              <a:t>Extreme</a:t>
            </a:r>
            <a:r>
              <a:rPr lang="en-US" dirty="0" smtClean="0">
                <a:solidFill>
                  <a:schemeClr val="tx1"/>
                </a:solidFill>
              </a:rPr>
              <a:t> brand loyalty</a:t>
            </a:r>
          </a:p>
          <a:p>
            <a:pPr lvl="1"/>
            <a:r>
              <a:rPr lang="en-US" dirty="0" smtClean="0">
                <a:solidFill>
                  <a:schemeClr val="tx1"/>
                </a:solidFill>
              </a:rPr>
              <a:t>#3 brand value global ranking at $79.2 billion</a:t>
            </a:r>
            <a:endParaRPr lang="en-US" dirty="0">
              <a:solidFill>
                <a:schemeClr val="tx1"/>
              </a:solidFill>
            </a:endParaRPr>
          </a:p>
        </p:txBody>
      </p:sp>
      <p:pic>
        <p:nvPicPr>
          <p:cNvPr id="4" name="Picture 3" descr="the-cola-wars-heated-up-in-1975-with-the-pepsi-challenge-a-blind-taste-test.jpg"/>
          <p:cNvPicPr>
            <a:picLocks noChangeAspect="1"/>
          </p:cNvPicPr>
          <p:nvPr/>
        </p:nvPicPr>
        <p:blipFill>
          <a:blip r:embed="rId3"/>
          <a:stretch>
            <a:fillRect/>
          </a:stretch>
        </p:blipFill>
        <p:spPr>
          <a:xfrm>
            <a:off x="130029" y="1419079"/>
            <a:ext cx="3912372" cy="4945145"/>
          </a:xfrm>
          <a:prstGeom prst="rect">
            <a:avLst/>
          </a:prstGeom>
        </p:spPr>
      </p:pic>
    </p:spTree>
    <p:extLst>
      <p:ext uri="{BB962C8B-B14F-4D97-AF65-F5344CB8AC3E}">
        <p14:creationId xmlns:p14="http://schemas.microsoft.com/office/powerpoint/2010/main" val="896503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Media Activity</a:t>
            </a:r>
            <a:endParaRPr lang="en-US" dirty="0"/>
          </a:p>
        </p:txBody>
      </p:sp>
      <p:pic>
        <p:nvPicPr>
          <p:cNvPr id="7" name="Picture 6" descr="large_article_im4212_pepsi_social-vendingmachine_final.jpg"/>
          <p:cNvPicPr>
            <a:picLocks noChangeAspect="1"/>
          </p:cNvPicPr>
          <p:nvPr/>
        </p:nvPicPr>
        <p:blipFill>
          <a:blip r:embed="rId3"/>
          <a:stretch>
            <a:fillRect/>
          </a:stretch>
        </p:blipFill>
        <p:spPr>
          <a:xfrm>
            <a:off x="307786" y="1600200"/>
            <a:ext cx="7747001" cy="4254500"/>
          </a:xfrm>
          <a:prstGeom prst="rect">
            <a:avLst/>
          </a:prstGeom>
        </p:spPr>
      </p:pic>
    </p:spTree>
    <p:extLst>
      <p:ext uri="{BB962C8B-B14F-4D97-AF65-F5344CB8AC3E}">
        <p14:creationId xmlns:p14="http://schemas.microsoft.com/office/powerpoint/2010/main" val="2195743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Coke on Social Media</a:t>
            </a:r>
            <a:endParaRPr lang="en-US" dirty="0"/>
          </a:p>
        </p:txBody>
      </p:sp>
      <p:pic>
        <p:nvPicPr>
          <p:cNvPr id="4" name="Picture 3" descr="Screen Shot 2015-04-15 at 12.13.58 AM.png"/>
          <p:cNvPicPr>
            <a:picLocks noChangeAspect="1"/>
          </p:cNvPicPr>
          <p:nvPr/>
        </p:nvPicPr>
        <p:blipFill>
          <a:blip r:embed="rId3"/>
          <a:stretch>
            <a:fillRect/>
          </a:stretch>
        </p:blipFill>
        <p:spPr>
          <a:xfrm>
            <a:off x="0" y="1136625"/>
            <a:ext cx="5724779" cy="3729057"/>
          </a:xfrm>
          <a:prstGeom prst="rect">
            <a:avLst/>
          </a:prstGeom>
        </p:spPr>
      </p:pic>
      <p:pic>
        <p:nvPicPr>
          <p:cNvPr id="5122" name="Picture 2" descr="http://marketingland.com/wp-content/ml-loads/2014/11/coke-listen-analyze-eng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594" y="3956982"/>
            <a:ext cx="4750406" cy="29010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560867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Engagement (2013)</a:t>
            </a:r>
            <a:endParaRPr lang="en-US" dirty="0"/>
          </a:p>
        </p:txBody>
      </p:sp>
      <p:pic>
        <p:nvPicPr>
          <p:cNvPr id="3" name="Picture 2" descr="twitter engagement.png"/>
          <p:cNvPicPr>
            <a:picLocks noChangeAspect="1"/>
          </p:cNvPicPr>
          <p:nvPr/>
        </p:nvPicPr>
        <p:blipFill>
          <a:blip r:embed="rId3"/>
          <a:stretch>
            <a:fillRect/>
          </a:stretch>
        </p:blipFill>
        <p:spPr>
          <a:xfrm>
            <a:off x="0" y="1600200"/>
            <a:ext cx="9096446" cy="4763347"/>
          </a:xfrm>
          <a:prstGeom prst="rect">
            <a:avLst/>
          </a:prstGeom>
        </p:spPr>
      </p:pic>
      <p:sp>
        <p:nvSpPr>
          <p:cNvPr id="4" name="Frame 3"/>
          <p:cNvSpPr/>
          <p:nvPr/>
        </p:nvSpPr>
        <p:spPr>
          <a:xfrm>
            <a:off x="6019300" y="2760684"/>
            <a:ext cx="3077145" cy="588946"/>
          </a:xfrm>
          <a:prstGeom prst="frame">
            <a:avLst/>
          </a:prstGeom>
          <a:solidFill>
            <a:srgbClr val="FF0000"/>
          </a:solidFill>
          <a:ln w="31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338646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ke-v-pepsi-01-2014.jpg"/>
          <p:cNvPicPr>
            <a:picLocks noChangeAspect="1"/>
          </p:cNvPicPr>
          <p:nvPr/>
        </p:nvPicPr>
        <p:blipFill rotWithShape="1">
          <a:blip r:embed="rId3"/>
          <a:srcRect b="34812"/>
          <a:stretch/>
        </p:blipFill>
        <p:spPr>
          <a:xfrm>
            <a:off x="695187" y="1834680"/>
            <a:ext cx="7886701" cy="4674907"/>
          </a:xfrm>
          <a:prstGeom prst="rect">
            <a:avLst/>
          </a:prstGeom>
        </p:spPr>
      </p:pic>
      <p:sp>
        <p:nvSpPr>
          <p:cNvPr id="3" name="Title 2"/>
          <p:cNvSpPr>
            <a:spLocks noGrp="1"/>
          </p:cNvSpPr>
          <p:nvPr>
            <p:ph type="title"/>
          </p:nvPr>
        </p:nvSpPr>
        <p:spPr/>
        <p:txBody>
          <a:bodyPr/>
          <a:lstStyle/>
          <a:p>
            <a:r>
              <a:rPr lang="en-US" dirty="0" smtClean="0"/>
              <a:t>YouTube Activity</a:t>
            </a:r>
            <a:endParaRPr lang="en-US" dirty="0"/>
          </a:p>
        </p:txBody>
      </p:sp>
    </p:spTree>
    <p:extLst>
      <p:ext uri="{BB962C8B-B14F-4D97-AF65-F5344CB8AC3E}">
        <p14:creationId xmlns:p14="http://schemas.microsoft.com/office/powerpoint/2010/main" val="2988740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Pepsi Challenge 2015</a:t>
            </a:r>
            <a:endParaRPr lang="en-US"/>
          </a:p>
        </p:txBody>
      </p:sp>
      <p:sp>
        <p:nvSpPr>
          <p:cNvPr id="3" name="Content Placeholder 2"/>
          <p:cNvSpPr>
            <a:spLocks noGrp="1"/>
          </p:cNvSpPr>
          <p:nvPr>
            <p:ph idx="1"/>
          </p:nvPr>
        </p:nvSpPr>
        <p:spPr>
          <a:xfrm>
            <a:off x="602545" y="5626290"/>
            <a:ext cx="7556313" cy="1005523"/>
          </a:xfrm>
        </p:spPr>
        <p:txBody>
          <a:bodyPr>
            <a:normAutofit lnSpcReduction="10000"/>
          </a:bodyPr>
          <a:lstStyle/>
          <a:p>
            <a:r>
              <a:rPr lang="en-US" dirty="0" smtClean="0"/>
              <a:t>Pepsi just launched a global social media and social responsibility campaign, enlisting the help of numerous world-famous celebrities.   </a:t>
            </a:r>
            <a:endParaRPr lang="en-US" dirty="0"/>
          </a:p>
        </p:txBody>
      </p:sp>
      <p:pic>
        <p:nvPicPr>
          <p:cNvPr id="2050" name="Picture 2" descr="http://static01.nyt.com/images/2015/03/11/business/11PEPSI/11PEPSI-master6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4" y="1281243"/>
            <a:ext cx="7556313" cy="42539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75813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556313" cy="804225"/>
          </a:xfrm>
        </p:spPr>
        <p:txBody>
          <a:bodyPr/>
          <a:lstStyle/>
          <a:p>
            <a:r>
              <a:rPr lang="en-US" dirty="0" smtClean="0"/>
              <a:t>#</a:t>
            </a:r>
            <a:r>
              <a:rPr lang="en-US" dirty="0" err="1" smtClean="0"/>
              <a:t>PepsiChallenge</a:t>
            </a:r>
            <a:endParaRPr lang="en-US" dirty="0"/>
          </a:p>
        </p:txBody>
      </p:sp>
      <p:pic>
        <p:nvPicPr>
          <p:cNvPr id="4" name="Content Placeholder 3" descr="pepsi-challenge-2015.jpg"/>
          <p:cNvPicPr>
            <a:picLocks noGrp="1" noChangeAspect="1"/>
          </p:cNvPicPr>
          <p:nvPr>
            <p:ph idx="1"/>
          </p:nvPr>
        </p:nvPicPr>
        <p:blipFill>
          <a:blip r:embed="rId3"/>
          <a:srcRect t="-2404" b="-2404"/>
          <a:stretch>
            <a:fillRect/>
          </a:stretch>
        </p:blipFill>
        <p:spPr>
          <a:xfrm>
            <a:off x="218303" y="1882970"/>
            <a:ext cx="8707395" cy="5082124"/>
          </a:xfrm>
        </p:spPr>
      </p:pic>
    </p:spTree>
    <p:extLst>
      <p:ext uri="{BB962C8B-B14F-4D97-AF65-F5344CB8AC3E}">
        <p14:creationId xmlns:p14="http://schemas.microsoft.com/office/powerpoint/2010/main" val="27767460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3"/>
            <a:ext cx="7556313" cy="1834881"/>
          </a:xfrm>
        </p:spPr>
        <p:txBody>
          <a:bodyPr/>
          <a:lstStyle/>
          <a:p>
            <a:r>
              <a:rPr lang="en-US" sz="4000" dirty="0" smtClean="0"/>
              <a:t>Expenditures</a:t>
            </a:r>
            <a:br>
              <a:rPr lang="en-US" sz="4000" dirty="0" smtClean="0"/>
            </a:br>
            <a:r>
              <a:rPr lang="en-US" sz="4000" dirty="0" smtClean="0"/>
              <a:t>Ad-to-Sales Ratios (2014)</a:t>
            </a:r>
            <a:endParaRPr lang="en-US" sz="4000" dirty="0"/>
          </a:p>
        </p:txBody>
      </p:sp>
      <p:sp>
        <p:nvSpPr>
          <p:cNvPr id="3" name="Content Placeholder 2"/>
          <p:cNvSpPr>
            <a:spLocks noGrp="1"/>
          </p:cNvSpPr>
          <p:nvPr>
            <p:ph idx="1"/>
          </p:nvPr>
        </p:nvSpPr>
        <p:spPr>
          <a:xfrm>
            <a:off x="498474" y="1969289"/>
            <a:ext cx="7556313" cy="4494650"/>
          </a:xfrm>
        </p:spPr>
        <p:txBody>
          <a:bodyPr>
            <a:normAutofit fontScale="92500" lnSpcReduction="10000"/>
          </a:bodyPr>
          <a:lstStyle/>
          <a:p>
            <a:pPr marL="228600" lvl="1">
              <a:spcBef>
                <a:spcPts val="2000"/>
              </a:spcBef>
              <a:buClr>
                <a:schemeClr val="accent1"/>
              </a:buClr>
            </a:pPr>
            <a:r>
              <a:rPr lang="en-US" sz="3200" dirty="0" smtClean="0"/>
              <a:t>CPG Average Ad-to-Sales Ratio %</a:t>
            </a:r>
          </a:p>
          <a:p>
            <a:pPr marL="457200" lvl="2">
              <a:spcBef>
                <a:spcPts val="2000"/>
              </a:spcBef>
            </a:pPr>
            <a:r>
              <a:rPr lang="en-US" sz="3200" dirty="0" smtClean="0"/>
              <a:t>6.3% </a:t>
            </a:r>
          </a:p>
          <a:p>
            <a:pPr marL="685800" lvl="3">
              <a:spcBef>
                <a:spcPts val="2000"/>
              </a:spcBef>
            </a:pPr>
            <a:r>
              <a:rPr lang="en-US" sz="2824" dirty="0" smtClean="0"/>
              <a:t>highest of all industry sectors, next highest being Construction and Real Estate at 3.6%</a:t>
            </a:r>
          </a:p>
          <a:p>
            <a:r>
              <a:rPr lang="en-US" sz="3200" dirty="0" smtClean="0"/>
              <a:t>Coca-Cola</a:t>
            </a:r>
          </a:p>
          <a:p>
            <a:pPr lvl="1"/>
            <a:r>
              <a:rPr lang="en-US" sz="3200" dirty="0" smtClean="0"/>
              <a:t>7.6%</a:t>
            </a:r>
          </a:p>
          <a:p>
            <a:r>
              <a:rPr lang="en-US" sz="3200" dirty="0" smtClean="0"/>
              <a:t>Pepsi</a:t>
            </a:r>
          </a:p>
          <a:p>
            <a:pPr lvl="1"/>
            <a:r>
              <a:rPr lang="en-US" sz="3200" dirty="0" smtClean="0"/>
              <a:t>5.8%</a:t>
            </a:r>
          </a:p>
          <a:p>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651785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5-04-14 at 6.27.51 PM.png"/>
          <p:cNvPicPr>
            <a:picLocks noChangeAspect="1"/>
          </p:cNvPicPr>
          <p:nvPr/>
        </p:nvPicPr>
        <p:blipFill>
          <a:blip r:embed="rId3">
            <a:duotone>
              <a:schemeClr val="accent2">
                <a:shade val="45000"/>
                <a:satMod val="135000"/>
              </a:schemeClr>
              <a:prstClr val="white"/>
            </a:duotone>
          </a:blip>
          <a:stretch>
            <a:fillRect/>
          </a:stretch>
        </p:blipFill>
        <p:spPr>
          <a:xfrm>
            <a:off x="0" y="0"/>
            <a:ext cx="9140826" cy="6858000"/>
          </a:xfrm>
          <a:prstGeom prst="rect">
            <a:avLst/>
          </a:prstGeom>
        </p:spPr>
      </p:pic>
    </p:spTree>
    <p:extLst>
      <p:ext uri="{BB962C8B-B14F-4D97-AF65-F5344CB8AC3E}">
        <p14:creationId xmlns:p14="http://schemas.microsoft.com/office/powerpoint/2010/main" val="22987861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715157626"/>
              </p:ext>
            </p:extLst>
          </p:nvPr>
        </p:nvGraphicFramePr>
        <p:xfrm>
          <a:off x="0" y="210207"/>
          <a:ext cx="9144000" cy="66477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5936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Drivers of the Industry: Consumer Spending </a:t>
            </a:r>
            <a:endParaRPr lang="en-US" dirty="0"/>
          </a:p>
        </p:txBody>
      </p:sp>
      <p:pic>
        <p:nvPicPr>
          <p:cNvPr id="4" name="Picture 3" descr="Screen Shot 2015-04-14 at 12.11.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647" y="1819807"/>
            <a:ext cx="5916707" cy="5027633"/>
          </a:xfrm>
          <a:prstGeom prst="rect">
            <a:avLst/>
          </a:prstGeom>
        </p:spPr>
      </p:pic>
    </p:spTree>
    <p:extLst>
      <p:ext uri="{BB962C8B-B14F-4D97-AF65-F5344CB8AC3E}">
        <p14:creationId xmlns:p14="http://schemas.microsoft.com/office/powerpoint/2010/main" val="38033852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Analysis</a:t>
            </a:r>
            <a:endParaRPr lang="en-US" dirty="0"/>
          </a:p>
        </p:txBody>
      </p:sp>
    </p:spTree>
    <p:extLst>
      <p:ext uri="{BB962C8B-B14F-4D97-AF65-F5344CB8AC3E}">
        <p14:creationId xmlns:p14="http://schemas.microsoft.com/office/powerpoint/2010/main" val="20752199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936570065"/>
              </p:ext>
            </p:extLst>
          </p:nvPr>
        </p:nvGraphicFramePr>
        <p:xfrm>
          <a:off x="271845" y="1439582"/>
          <a:ext cx="4033579" cy="48979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2405195464"/>
              </p:ext>
            </p:extLst>
          </p:nvPr>
        </p:nvGraphicFramePr>
        <p:xfrm>
          <a:off x="3962803" y="1641630"/>
          <a:ext cx="4659793" cy="4910123"/>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Arrow Connector 6"/>
          <p:cNvCxnSpPr/>
          <p:nvPr/>
        </p:nvCxnSpPr>
        <p:spPr>
          <a:xfrm flipH="1" flipV="1">
            <a:off x="3890141" y="4966138"/>
            <a:ext cx="681859" cy="849776"/>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498474" y="484094"/>
            <a:ext cx="7556313" cy="804225"/>
          </a:xfrm>
        </p:spPr>
        <p:txBody>
          <a:bodyPr/>
          <a:lstStyle/>
          <a:p>
            <a:r>
              <a:rPr lang="en-US" dirty="0" smtClean="0"/>
              <a:t>Network Choices for Advertising</a:t>
            </a:r>
            <a:endParaRPr lang="en-US" dirty="0"/>
          </a:p>
        </p:txBody>
      </p:sp>
    </p:spTree>
    <p:extLst>
      <p:ext uri="{BB962C8B-B14F-4D97-AF65-F5344CB8AC3E}">
        <p14:creationId xmlns:p14="http://schemas.microsoft.com/office/powerpoint/2010/main" val="26281869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200230081"/>
              </p:ext>
            </p:extLst>
          </p:nvPr>
        </p:nvGraphicFramePr>
        <p:xfrm>
          <a:off x="313037" y="1519564"/>
          <a:ext cx="4732051" cy="47725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3391921528"/>
              </p:ext>
            </p:extLst>
          </p:nvPr>
        </p:nvGraphicFramePr>
        <p:xfrm>
          <a:off x="4267434" y="1832602"/>
          <a:ext cx="4529725" cy="5025398"/>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Arrow Connector 8"/>
          <p:cNvCxnSpPr/>
          <p:nvPr/>
        </p:nvCxnSpPr>
        <p:spPr>
          <a:xfrm>
            <a:off x="650717" y="2377752"/>
            <a:ext cx="863162" cy="740979"/>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498474" y="484094"/>
            <a:ext cx="7556313" cy="804225"/>
          </a:xfrm>
        </p:spPr>
        <p:txBody>
          <a:bodyPr/>
          <a:lstStyle/>
          <a:p>
            <a:r>
              <a:rPr lang="en-US" dirty="0" smtClean="0"/>
              <a:t>Network Choices for Advertising</a:t>
            </a:r>
            <a:endParaRPr lang="en-US" dirty="0"/>
          </a:p>
        </p:txBody>
      </p:sp>
    </p:spTree>
    <p:extLst>
      <p:ext uri="{BB962C8B-B14F-4D97-AF65-F5344CB8AC3E}">
        <p14:creationId xmlns:p14="http://schemas.microsoft.com/office/powerpoint/2010/main" val="23141788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marketrealist.imgix.net/uploads/2014/12/strategic-partnerships.png?w=660&amp;fit=max&amp;auto=format"/>
          <p:cNvPicPr>
            <a:picLocks noChangeAspect="1" noChangeArrowheads="1"/>
          </p:cNvPicPr>
          <p:nvPr/>
        </p:nvPicPr>
        <p:blipFill rotWithShape="1">
          <a:blip r:embed="rId3">
            <a:extLst>
              <a:ext uri="{28A0092B-C50C-407E-A947-70E740481C1C}">
                <a14:useLocalDpi xmlns:a14="http://schemas.microsoft.com/office/drawing/2010/main" val="0"/>
              </a:ext>
            </a:extLst>
          </a:blip>
          <a:srcRect b="30686"/>
          <a:stretch/>
        </p:blipFill>
        <p:spPr bwMode="auto">
          <a:xfrm>
            <a:off x="3912613" y="3748306"/>
            <a:ext cx="4481740" cy="296031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4447217" y="1292953"/>
            <a:ext cx="3412533" cy="2893100"/>
          </a:xfrm>
          <a:prstGeom prst="rect">
            <a:avLst/>
          </a:prstGeom>
        </p:spPr>
        <p:txBody>
          <a:bodyPr wrap="square">
            <a:spAutoFit/>
          </a:bodyPr>
          <a:lstStyle/>
          <a:p>
            <a:r>
              <a:rPr lang="en-US" sz="1400" dirty="0" smtClean="0">
                <a:solidFill>
                  <a:schemeClr val="accent1">
                    <a:lumMod val="75000"/>
                  </a:schemeClr>
                </a:solidFill>
              </a:rPr>
              <a:t>“We’re not in the business of partnering with one-time sporting events. We partner with sports leagues, teams and athletes to drive sales every day of the year.”</a:t>
            </a:r>
          </a:p>
          <a:p>
            <a:endParaRPr lang="en-US" sz="1400" dirty="0">
              <a:solidFill>
                <a:schemeClr val="accent1">
                  <a:lumMod val="75000"/>
                </a:schemeClr>
              </a:solidFill>
            </a:endParaRPr>
          </a:p>
          <a:p>
            <a:r>
              <a:rPr lang="en-US" sz="1400" dirty="0" smtClean="0">
                <a:solidFill>
                  <a:schemeClr val="accent1">
                    <a:lumMod val="75000"/>
                  </a:schemeClr>
                </a:solidFill>
              </a:rPr>
              <a:t>“We are the ultimate partner for a league, team or athlete. They have a need for partners that can help enhance the fan experience, support youth programs and other initiatives, and we can do all of that.”</a:t>
            </a:r>
          </a:p>
          <a:p>
            <a:pPr algn="ctr"/>
            <a:r>
              <a:rPr lang="en-US" sz="1400" i="1" dirty="0" smtClean="0"/>
              <a:t>- PepsiCo. statement</a:t>
            </a:r>
            <a:endParaRPr lang="en-US" sz="1400" i="1" dirty="0"/>
          </a:p>
        </p:txBody>
      </p:sp>
      <p:sp>
        <p:nvSpPr>
          <p:cNvPr id="9" name="Rectangle 8"/>
          <p:cNvSpPr/>
          <p:nvPr/>
        </p:nvSpPr>
        <p:spPr>
          <a:xfrm>
            <a:off x="502031" y="1680534"/>
            <a:ext cx="3685400" cy="954107"/>
          </a:xfrm>
          <a:prstGeom prst="rect">
            <a:avLst/>
          </a:prstGeom>
        </p:spPr>
        <p:txBody>
          <a:bodyPr wrap="square">
            <a:spAutoFit/>
          </a:bodyPr>
          <a:lstStyle/>
          <a:p>
            <a:r>
              <a:rPr lang="en-US" sz="1400" dirty="0" smtClean="0">
                <a:solidFill>
                  <a:schemeClr val="accent1">
                    <a:lumMod val="75000"/>
                  </a:schemeClr>
                </a:solidFill>
              </a:rPr>
              <a:t>Pepsi has positioned itself as the brand to control advertising and promotion for all four major North American professional sports leagues: NBA, NFL, MLB and NHL</a:t>
            </a:r>
            <a:endParaRPr lang="en-US" sz="1400" dirty="0">
              <a:solidFill>
                <a:schemeClr val="accent1">
                  <a:lumMod val="75000"/>
                </a:schemeClr>
              </a:solidFill>
            </a:endParaRPr>
          </a:p>
        </p:txBody>
      </p:sp>
      <p:pic>
        <p:nvPicPr>
          <p:cNvPr id="2054" name="Picture 6" descr="http://www.ethankociela.com/images/recentwork/pepsi-mlb-platfor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4980" y="2798392"/>
            <a:ext cx="2199502" cy="391022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itle 1"/>
          <p:cNvSpPr>
            <a:spLocks noGrp="1"/>
          </p:cNvSpPr>
          <p:nvPr>
            <p:ph type="title"/>
          </p:nvPr>
        </p:nvSpPr>
        <p:spPr>
          <a:xfrm>
            <a:off x="498474" y="484094"/>
            <a:ext cx="7556313" cy="804225"/>
          </a:xfrm>
        </p:spPr>
        <p:txBody>
          <a:bodyPr/>
          <a:lstStyle/>
          <a:p>
            <a:r>
              <a:rPr lang="en-US" dirty="0" smtClean="0"/>
              <a:t>Pepsi Sports Takeover</a:t>
            </a:r>
            <a:endParaRPr lang="en-US" dirty="0"/>
          </a:p>
        </p:txBody>
      </p:sp>
    </p:spTree>
    <p:extLst>
      <p:ext uri="{BB962C8B-B14F-4D97-AF65-F5344CB8AC3E}">
        <p14:creationId xmlns:p14="http://schemas.microsoft.com/office/powerpoint/2010/main" val="16402854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36846224"/>
              </p:ext>
            </p:extLst>
          </p:nvPr>
        </p:nvGraphicFramePr>
        <p:xfrm>
          <a:off x="2880360" y="1996440"/>
          <a:ext cx="61722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20040" y="1996440"/>
            <a:ext cx="2647819" cy="4247317"/>
          </a:xfrm>
          <a:prstGeom prst="rect">
            <a:avLst/>
          </a:prstGeom>
          <a:noFill/>
        </p:spPr>
        <p:txBody>
          <a:bodyPr wrap="square" rtlCol="0">
            <a:spAutoFit/>
          </a:bodyPr>
          <a:lstStyle/>
          <a:p>
            <a:r>
              <a:rPr lang="en-US" b="1" dirty="0"/>
              <a:t>Advertising Strategy:</a:t>
            </a:r>
            <a:r>
              <a:rPr lang="en-US" dirty="0"/>
              <a:t/>
            </a:r>
            <a:br>
              <a:rPr lang="en-US" dirty="0"/>
            </a:br>
            <a:endParaRPr lang="en-US" dirty="0"/>
          </a:p>
          <a:p>
            <a:r>
              <a:rPr lang="en-US" dirty="0"/>
              <a:t>High advertising frequency in </a:t>
            </a:r>
            <a:r>
              <a:rPr lang="en-US" dirty="0" smtClean="0"/>
              <a:t>February, May, September, </a:t>
            </a:r>
            <a:r>
              <a:rPr lang="en-US" dirty="0"/>
              <a:t>and </a:t>
            </a:r>
            <a:r>
              <a:rPr lang="en-US" dirty="0" smtClean="0"/>
              <a:t>December</a:t>
            </a:r>
            <a:r>
              <a:rPr lang="en-US" dirty="0"/>
              <a:t>.</a:t>
            </a:r>
          </a:p>
          <a:p>
            <a:endParaRPr lang="en-US" dirty="0"/>
          </a:p>
          <a:p>
            <a:r>
              <a:rPr lang="en-US" dirty="0"/>
              <a:t>Most expenditure on advertising in January, March, May, December</a:t>
            </a:r>
            <a:r>
              <a:rPr lang="en-US" dirty="0" smtClean="0"/>
              <a:t>.</a:t>
            </a:r>
          </a:p>
          <a:p>
            <a:endParaRPr lang="en-US" dirty="0"/>
          </a:p>
          <a:p>
            <a:r>
              <a:rPr lang="en-US" dirty="0" smtClean="0"/>
              <a:t>Most expensive advertising on Sports (Football) and Reality (American Idol).</a:t>
            </a:r>
            <a:endParaRPr lang="en-US" dirty="0"/>
          </a:p>
        </p:txBody>
      </p:sp>
      <p:sp>
        <p:nvSpPr>
          <p:cNvPr id="5" name="Title 1"/>
          <p:cNvSpPr>
            <a:spLocks noGrp="1"/>
          </p:cNvSpPr>
          <p:nvPr>
            <p:ph type="title"/>
          </p:nvPr>
        </p:nvSpPr>
        <p:spPr>
          <a:xfrm>
            <a:off x="498474" y="484094"/>
            <a:ext cx="7556313" cy="1116106"/>
          </a:xfrm>
        </p:spPr>
        <p:txBody>
          <a:bodyPr/>
          <a:lstStyle/>
          <a:p>
            <a:r>
              <a:rPr lang="en-US" dirty="0" smtClean="0"/>
              <a:t>Coke Ad Spend per Number of Ads</a:t>
            </a:r>
            <a:endParaRPr lang="en-US" dirty="0"/>
          </a:p>
        </p:txBody>
      </p:sp>
      <p:sp>
        <p:nvSpPr>
          <p:cNvPr id="6" name="TextBox 5"/>
          <p:cNvSpPr txBox="1"/>
          <p:nvPr/>
        </p:nvSpPr>
        <p:spPr>
          <a:xfrm>
            <a:off x="2938026" y="1839750"/>
            <a:ext cx="1113362" cy="230832"/>
          </a:xfrm>
          <a:prstGeom prst="rect">
            <a:avLst/>
          </a:prstGeom>
          <a:noFill/>
        </p:spPr>
        <p:txBody>
          <a:bodyPr wrap="square" rtlCol="0">
            <a:spAutoFit/>
          </a:bodyPr>
          <a:lstStyle/>
          <a:p>
            <a:r>
              <a:rPr lang="en-US" sz="900" dirty="0" smtClean="0"/>
              <a:t>$ in 000,000’s</a:t>
            </a:r>
            <a:endParaRPr lang="en-US" sz="900" dirty="0"/>
          </a:p>
        </p:txBody>
      </p:sp>
    </p:spTree>
    <p:extLst>
      <p:ext uri="{BB962C8B-B14F-4D97-AF65-F5344CB8AC3E}">
        <p14:creationId xmlns:p14="http://schemas.microsoft.com/office/powerpoint/2010/main" val="10101568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67961877"/>
              </p:ext>
            </p:extLst>
          </p:nvPr>
        </p:nvGraphicFramePr>
        <p:xfrm>
          <a:off x="3131820" y="2025017"/>
          <a:ext cx="6012180" cy="468882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342900" y="1844040"/>
            <a:ext cx="2617470" cy="4801315"/>
          </a:xfrm>
          <a:prstGeom prst="rect">
            <a:avLst/>
          </a:prstGeom>
          <a:noFill/>
        </p:spPr>
        <p:txBody>
          <a:bodyPr wrap="square" rtlCol="0">
            <a:spAutoFit/>
          </a:bodyPr>
          <a:lstStyle/>
          <a:p>
            <a:r>
              <a:rPr lang="en-US" b="1" dirty="0" smtClean="0"/>
              <a:t>Advertising Strategy:</a:t>
            </a:r>
            <a:r>
              <a:rPr lang="en-US" dirty="0" smtClean="0"/>
              <a:t/>
            </a:r>
            <a:br>
              <a:rPr lang="en-US" dirty="0" smtClean="0"/>
            </a:br>
            <a:endParaRPr lang="en-US" dirty="0" smtClean="0"/>
          </a:p>
          <a:p>
            <a:r>
              <a:rPr lang="en-US" dirty="0" smtClean="0"/>
              <a:t>High advertising frequency in January, March, August, and December.</a:t>
            </a:r>
          </a:p>
          <a:p>
            <a:endParaRPr lang="en-US" dirty="0"/>
          </a:p>
          <a:p>
            <a:r>
              <a:rPr lang="en-US" dirty="0" smtClean="0"/>
              <a:t>Most expenditure on advertising in January, March, May, December.</a:t>
            </a:r>
          </a:p>
          <a:p>
            <a:endParaRPr lang="en-US" dirty="0"/>
          </a:p>
          <a:p>
            <a:r>
              <a:rPr lang="en-US" dirty="0" smtClean="0"/>
              <a:t>Most expensive advertising used on Awards and Sports genres, predominantly on NBC.</a:t>
            </a:r>
          </a:p>
        </p:txBody>
      </p:sp>
      <p:sp>
        <p:nvSpPr>
          <p:cNvPr id="2" name="TextBox 1"/>
          <p:cNvSpPr txBox="1"/>
          <p:nvPr/>
        </p:nvSpPr>
        <p:spPr>
          <a:xfrm>
            <a:off x="484790" y="4682360"/>
            <a:ext cx="2565838" cy="369332"/>
          </a:xfrm>
          <a:prstGeom prst="rect">
            <a:avLst/>
          </a:prstGeom>
          <a:noFill/>
        </p:spPr>
        <p:txBody>
          <a:bodyPr wrap="square" rtlCol="0">
            <a:spAutoFit/>
          </a:bodyPr>
          <a:lstStyle/>
          <a:p>
            <a:endParaRPr lang="en-US" dirty="0"/>
          </a:p>
        </p:txBody>
      </p:sp>
      <p:sp>
        <p:nvSpPr>
          <p:cNvPr id="6" name="Title 1"/>
          <p:cNvSpPr txBox="1">
            <a:spLocks/>
          </p:cNvSpPr>
          <p:nvPr/>
        </p:nvSpPr>
        <p:spPr>
          <a:xfrm>
            <a:off x="498474" y="484094"/>
            <a:ext cx="7556313" cy="111610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smtClean="0"/>
              <a:t>Pepsi Ad Spend per Number of Ads</a:t>
            </a:r>
            <a:endParaRPr lang="en-US" dirty="0"/>
          </a:p>
        </p:txBody>
      </p:sp>
      <p:sp>
        <p:nvSpPr>
          <p:cNvPr id="8" name="TextBox 7"/>
          <p:cNvSpPr txBox="1"/>
          <p:nvPr/>
        </p:nvSpPr>
        <p:spPr>
          <a:xfrm>
            <a:off x="3176927" y="1839750"/>
            <a:ext cx="1113362" cy="230832"/>
          </a:xfrm>
          <a:prstGeom prst="rect">
            <a:avLst/>
          </a:prstGeom>
          <a:noFill/>
        </p:spPr>
        <p:txBody>
          <a:bodyPr wrap="square" rtlCol="0">
            <a:spAutoFit/>
          </a:bodyPr>
          <a:lstStyle/>
          <a:p>
            <a:r>
              <a:rPr lang="en-US" sz="900" dirty="0" smtClean="0"/>
              <a:t>$ in 000,000’s</a:t>
            </a:r>
            <a:endParaRPr lang="en-US" sz="900" dirty="0"/>
          </a:p>
        </p:txBody>
      </p:sp>
    </p:spTree>
    <p:extLst>
      <p:ext uri="{BB962C8B-B14F-4D97-AF65-F5344CB8AC3E}">
        <p14:creationId xmlns:p14="http://schemas.microsoft.com/office/powerpoint/2010/main" val="28608463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a:graphicFrameLocks/>
          </p:cNvGraphicFramePr>
          <p:nvPr>
            <p:extLst>
              <p:ext uri="{D42A27DB-BD31-4B8C-83A1-F6EECF244321}">
                <p14:modId xmlns:p14="http://schemas.microsoft.com/office/powerpoint/2010/main" val="3875458703"/>
              </p:ext>
            </p:extLst>
          </p:nvPr>
        </p:nvGraphicFramePr>
        <p:xfrm>
          <a:off x="4570547" y="4045822"/>
          <a:ext cx="2382878" cy="26710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ext uri="{D42A27DB-BD31-4B8C-83A1-F6EECF244321}">
                <p14:modId xmlns:p14="http://schemas.microsoft.com/office/powerpoint/2010/main" val="521502222"/>
              </p:ext>
            </p:extLst>
          </p:nvPr>
        </p:nvGraphicFramePr>
        <p:xfrm>
          <a:off x="6508126" y="4045822"/>
          <a:ext cx="2515244" cy="26545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a:graphicFrameLocks/>
          </p:cNvGraphicFramePr>
          <p:nvPr>
            <p:extLst>
              <p:ext uri="{D42A27DB-BD31-4B8C-83A1-F6EECF244321}">
                <p14:modId xmlns:p14="http://schemas.microsoft.com/office/powerpoint/2010/main" val="4141137063"/>
              </p:ext>
            </p:extLst>
          </p:nvPr>
        </p:nvGraphicFramePr>
        <p:xfrm>
          <a:off x="2425777" y="4029163"/>
          <a:ext cx="2590070" cy="26712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p:cNvGraphicFramePr>
            <a:graphicFrameLocks/>
          </p:cNvGraphicFramePr>
          <p:nvPr>
            <p:extLst>
              <p:ext uri="{D42A27DB-BD31-4B8C-83A1-F6EECF244321}">
                <p14:modId xmlns:p14="http://schemas.microsoft.com/office/powerpoint/2010/main" val="690897906"/>
              </p:ext>
            </p:extLst>
          </p:nvPr>
        </p:nvGraphicFramePr>
        <p:xfrm>
          <a:off x="198558" y="4009355"/>
          <a:ext cx="2672519" cy="26910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Chart 19"/>
          <p:cNvGraphicFramePr>
            <a:graphicFrameLocks/>
          </p:cNvGraphicFramePr>
          <p:nvPr>
            <p:extLst>
              <p:ext uri="{D42A27DB-BD31-4B8C-83A1-F6EECF244321}">
                <p14:modId xmlns:p14="http://schemas.microsoft.com/office/powerpoint/2010/main" val="2267622991"/>
              </p:ext>
            </p:extLst>
          </p:nvPr>
        </p:nvGraphicFramePr>
        <p:xfrm>
          <a:off x="6508126" y="1561054"/>
          <a:ext cx="2517894" cy="277184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Chart 20"/>
          <p:cNvGraphicFramePr>
            <a:graphicFrameLocks/>
          </p:cNvGraphicFramePr>
          <p:nvPr>
            <p:extLst>
              <p:ext uri="{D42A27DB-BD31-4B8C-83A1-F6EECF244321}">
                <p14:modId xmlns:p14="http://schemas.microsoft.com/office/powerpoint/2010/main" val="573212731"/>
              </p:ext>
            </p:extLst>
          </p:nvPr>
        </p:nvGraphicFramePr>
        <p:xfrm>
          <a:off x="4564533" y="1562370"/>
          <a:ext cx="2389549" cy="277001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2" name="Chart 21"/>
          <p:cNvGraphicFramePr>
            <a:graphicFrameLocks/>
          </p:cNvGraphicFramePr>
          <p:nvPr>
            <p:extLst>
              <p:ext uri="{D42A27DB-BD31-4B8C-83A1-F6EECF244321}">
                <p14:modId xmlns:p14="http://schemas.microsoft.com/office/powerpoint/2010/main" val="1864697571"/>
              </p:ext>
            </p:extLst>
          </p:nvPr>
        </p:nvGraphicFramePr>
        <p:xfrm>
          <a:off x="2420419" y="1561056"/>
          <a:ext cx="2590071" cy="277184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Chart 22"/>
          <p:cNvGraphicFramePr>
            <a:graphicFrameLocks/>
          </p:cNvGraphicFramePr>
          <p:nvPr>
            <p:extLst>
              <p:ext uri="{D42A27DB-BD31-4B8C-83A1-F6EECF244321}">
                <p14:modId xmlns:p14="http://schemas.microsoft.com/office/powerpoint/2010/main" val="1087997339"/>
              </p:ext>
            </p:extLst>
          </p:nvPr>
        </p:nvGraphicFramePr>
        <p:xfrm>
          <a:off x="198558" y="1562370"/>
          <a:ext cx="2667818" cy="2771844"/>
        </p:xfrm>
        <a:graphic>
          <a:graphicData uri="http://schemas.openxmlformats.org/drawingml/2006/chart">
            <c:chart xmlns:c="http://schemas.openxmlformats.org/drawingml/2006/chart" xmlns:r="http://schemas.openxmlformats.org/officeDocument/2006/relationships" r:id="rId10"/>
          </a:graphicData>
        </a:graphic>
      </p:graphicFrame>
      <p:sp>
        <p:nvSpPr>
          <p:cNvPr id="26" name="TextBox 25"/>
          <p:cNvSpPr txBox="1"/>
          <p:nvPr/>
        </p:nvSpPr>
        <p:spPr>
          <a:xfrm>
            <a:off x="3068777" y="6383830"/>
            <a:ext cx="3270062" cy="507831"/>
          </a:xfrm>
          <a:prstGeom prst="rect">
            <a:avLst/>
          </a:prstGeom>
          <a:noFill/>
        </p:spPr>
        <p:txBody>
          <a:bodyPr wrap="none" rtlCol="0">
            <a:spAutoFit/>
          </a:bodyPr>
          <a:lstStyle/>
          <a:p>
            <a:pPr algn="ctr"/>
            <a:r>
              <a:rPr lang="en-US" sz="1350" b="1" dirty="0"/>
              <a:t>In Data: </a:t>
            </a:r>
            <a:br>
              <a:rPr lang="en-US" sz="1350" b="1" dirty="0"/>
            </a:br>
            <a:r>
              <a:rPr lang="en-US" sz="1350" b="1" dirty="0"/>
              <a:t>Coke has 302 ads, Pepsi has 209 ads</a:t>
            </a:r>
            <a:r>
              <a:rPr lang="en-US" sz="1350" dirty="0"/>
              <a:t>.</a:t>
            </a:r>
          </a:p>
        </p:txBody>
      </p:sp>
      <p:sp>
        <p:nvSpPr>
          <p:cNvPr id="12"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smtClean="0"/>
              <a:t>Pepsi vs Coke: Average Ad Spend per TV Genre </a:t>
            </a:r>
            <a:endParaRPr lang="en-US" dirty="0"/>
          </a:p>
        </p:txBody>
      </p:sp>
    </p:spTree>
    <p:extLst>
      <p:ext uri="{BB962C8B-B14F-4D97-AF65-F5344CB8AC3E}">
        <p14:creationId xmlns:p14="http://schemas.microsoft.com/office/powerpoint/2010/main" val="30269459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087" y="2471416"/>
            <a:ext cx="4220708" cy="2862322"/>
          </a:xfrm>
          <a:prstGeom prst="rect">
            <a:avLst/>
          </a:prstGeom>
        </p:spPr>
        <p:txBody>
          <a:bodyPr wrap="square">
            <a:spAutoFit/>
          </a:bodyPr>
          <a:lstStyle/>
          <a:p>
            <a:r>
              <a:rPr lang="en-US" b="1" dirty="0" smtClean="0"/>
              <a:t>"Typically, in the industry when there's been portion-control packages, the message has been functional in nature. We want to take this to an emotional place. It's not about it being only 100 calories.”</a:t>
            </a:r>
            <a:br>
              <a:rPr lang="en-US" b="1" dirty="0" smtClean="0"/>
            </a:br>
            <a:endParaRPr lang="en-US" b="1" dirty="0" smtClean="0"/>
          </a:p>
          <a:p>
            <a:r>
              <a:rPr lang="en-US" dirty="0" smtClean="0"/>
              <a:t>- Seth Kaufman, VP-marketing for colas at PepsiCo. </a:t>
            </a:r>
            <a:endParaRPr lang="en-US" dirty="0"/>
          </a:p>
        </p:txBody>
      </p:sp>
      <p:sp>
        <p:nvSpPr>
          <p:cNvPr id="3" name="Rectangle 2"/>
          <p:cNvSpPr/>
          <p:nvPr/>
        </p:nvSpPr>
        <p:spPr>
          <a:xfrm>
            <a:off x="4874002" y="5333738"/>
            <a:ext cx="3854669" cy="1077218"/>
          </a:xfrm>
          <a:prstGeom prst="rect">
            <a:avLst/>
          </a:prstGeom>
        </p:spPr>
        <p:txBody>
          <a:bodyPr wrap="square">
            <a:spAutoFit/>
          </a:bodyPr>
          <a:lstStyle/>
          <a:p>
            <a:r>
              <a:rPr lang="en-US" sz="1600" dirty="0" smtClean="0"/>
              <a:t>According to </a:t>
            </a:r>
            <a:r>
              <a:rPr lang="en-US" sz="1600" dirty="0" err="1" smtClean="0"/>
              <a:t>Euromonitor</a:t>
            </a:r>
            <a:r>
              <a:rPr lang="en-US" sz="1600" dirty="0" smtClean="0"/>
              <a:t>, while sales in the overall U.S. CSD market remained flat last year, </a:t>
            </a:r>
            <a:r>
              <a:rPr lang="en-US" sz="1600" b="1" dirty="0" smtClean="0"/>
              <a:t>mini can sales rose 3%.</a:t>
            </a:r>
            <a:endParaRPr lang="en-US" sz="1600" b="1" dirty="0"/>
          </a:p>
        </p:txBody>
      </p:sp>
      <p:sp>
        <p:nvSpPr>
          <p:cNvPr id="4" name="Rectangle 3"/>
          <p:cNvSpPr/>
          <p:nvPr/>
        </p:nvSpPr>
        <p:spPr>
          <a:xfrm>
            <a:off x="4874002" y="4250990"/>
            <a:ext cx="3854669" cy="830997"/>
          </a:xfrm>
          <a:prstGeom prst="rect">
            <a:avLst/>
          </a:prstGeom>
        </p:spPr>
        <p:txBody>
          <a:bodyPr wrap="square">
            <a:spAutoFit/>
          </a:bodyPr>
          <a:lstStyle/>
          <a:p>
            <a:r>
              <a:rPr lang="en-US" sz="1600" dirty="0"/>
              <a:t>A</a:t>
            </a:r>
            <a:r>
              <a:rPr lang="en-US" sz="1600" b="0" i="0" dirty="0" smtClean="0">
                <a:effectLst/>
              </a:rPr>
              <a:t>fter rising by </a:t>
            </a:r>
            <a:r>
              <a:rPr lang="en-US" sz="1600" b="1" i="0" dirty="0" smtClean="0">
                <a:effectLst/>
              </a:rPr>
              <a:t>34% </a:t>
            </a:r>
            <a:r>
              <a:rPr lang="en-US" sz="1600" b="0" i="0" dirty="0" smtClean="0">
                <a:effectLst/>
              </a:rPr>
              <a:t>in 2013, PepsiCo’s mini can business also increased by </a:t>
            </a:r>
            <a:r>
              <a:rPr lang="en-US" sz="1600" b="1" i="0" dirty="0" smtClean="0">
                <a:effectLst/>
              </a:rPr>
              <a:t>24% </a:t>
            </a:r>
            <a:r>
              <a:rPr lang="en-US" sz="1600" b="0" i="0" dirty="0" smtClean="0">
                <a:effectLst/>
              </a:rPr>
              <a:t>through June 2014 in the U.S.</a:t>
            </a:r>
            <a:endParaRPr lang="en-US" sz="1600" dirty="0"/>
          </a:p>
        </p:txBody>
      </p:sp>
      <p:cxnSp>
        <p:nvCxnSpPr>
          <p:cNvPr id="6" name="Straight Connector 5"/>
          <p:cNvCxnSpPr/>
          <p:nvPr/>
        </p:nvCxnSpPr>
        <p:spPr>
          <a:xfrm>
            <a:off x="4493173" y="1935892"/>
            <a:ext cx="0" cy="4575268"/>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https://pbs.twimg.com/media/Bh-q1xTIMAA6c1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679" y="1675090"/>
            <a:ext cx="1804558" cy="2165932"/>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smtClean="0"/>
              <a:t>Attractiveness of Portion Control</a:t>
            </a:r>
            <a:endParaRPr lang="en-US" dirty="0"/>
          </a:p>
        </p:txBody>
      </p:sp>
    </p:spTree>
    <p:extLst>
      <p:ext uri="{BB962C8B-B14F-4D97-AF65-F5344CB8AC3E}">
        <p14:creationId xmlns:p14="http://schemas.microsoft.com/office/powerpoint/2010/main" val="7012287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2896405254"/>
              </p:ext>
            </p:extLst>
          </p:nvPr>
        </p:nvGraphicFramePr>
        <p:xfrm>
          <a:off x="4139248" y="1710890"/>
          <a:ext cx="4828108" cy="31473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a:graphicFrameLocks/>
          </p:cNvGraphicFramePr>
          <p:nvPr>
            <p:extLst>
              <p:ext uri="{D42A27DB-BD31-4B8C-83A1-F6EECF244321}">
                <p14:modId xmlns:p14="http://schemas.microsoft.com/office/powerpoint/2010/main" val="1231344420"/>
              </p:ext>
            </p:extLst>
          </p:nvPr>
        </p:nvGraphicFramePr>
        <p:xfrm>
          <a:off x="2179197" y="4353046"/>
          <a:ext cx="4491768" cy="2504953"/>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7045036" y="5004242"/>
            <a:ext cx="1589810" cy="1338828"/>
          </a:xfrm>
          <a:prstGeom prst="rect">
            <a:avLst/>
          </a:prstGeom>
          <a:solidFill>
            <a:schemeClr val="accent1">
              <a:lumMod val="40000"/>
              <a:lumOff val="60000"/>
            </a:schemeClr>
          </a:solidFill>
          <a:ln>
            <a:solidFill>
              <a:schemeClr val="accent1">
                <a:lumMod val="75000"/>
              </a:schemeClr>
            </a:solidFill>
          </a:ln>
        </p:spPr>
        <p:txBody>
          <a:bodyPr wrap="square" rtlCol="0">
            <a:spAutoFit/>
          </a:bodyPr>
          <a:lstStyle/>
          <a:p>
            <a:pPr algn="ctr"/>
            <a:r>
              <a:rPr lang="en-US" sz="1350" i="1" dirty="0"/>
              <a:t>For this data:</a:t>
            </a:r>
          </a:p>
          <a:p>
            <a:pPr algn="ctr"/>
            <a:r>
              <a:rPr lang="en-US" sz="1350" b="1" dirty="0"/>
              <a:t>253</a:t>
            </a:r>
            <a:r>
              <a:rPr lang="en-US" sz="1350" dirty="0"/>
              <a:t> 15-second ads</a:t>
            </a:r>
          </a:p>
          <a:p>
            <a:pPr algn="ctr"/>
            <a:r>
              <a:rPr lang="en-US" sz="1350" b="1" dirty="0"/>
              <a:t>822</a:t>
            </a:r>
            <a:r>
              <a:rPr lang="en-US" sz="1350" dirty="0"/>
              <a:t> 30-second ads</a:t>
            </a:r>
          </a:p>
          <a:p>
            <a:pPr algn="ctr"/>
            <a:r>
              <a:rPr lang="en-US" sz="1350" b="1" dirty="0"/>
              <a:t>24</a:t>
            </a:r>
            <a:r>
              <a:rPr lang="en-US" sz="1350" dirty="0"/>
              <a:t> 60-second ads</a:t>
            </a:r>
          </a:p>
        </p:txBody>
      </p:sp>
      <p:graphicFrame>
        <p:nvGraphicFramePr>
          <p:cNvPr id="6" name="Chart 5"/>
          <p:cNvGraphicFramePr>
            <a:graphicFrameLocks/>
          </p:cNvGraphicFramePr>
          <p:nvPr>
            <p:extLst>
              <p:ext uri="{D42A27DB-BD31-4B8C-83A1-F6EECF244321}">
                <p14:modId xmlns:p14="http://schemas.microsoft.com/office/powerpoint/2010/main" val="881330552"/>
              </p:ext>
            </p:extLst>
          </p:nvPr>
        </p:nvGraphicFramePr>
        <p:xfrm>
          <a:off x="-93344" y="1746361"/>
          <a:ext cx="4444628" cy="3090935"/>
        </p:xfrm>
        <a:graphic>
          <a:graphicData uri="http://schemas.openxmlformats.org/drawingml/2006/chart">
            <c:chart xmlns:c="http://schemas.openxmlformats.org/drawingml/2006/chart" xmlns:r="http://schemas.openxmlformats.org/officeDocument/2006/relationships" r:id="rId5"/>
          </a:graphicData>
        </a:graphic>
      </p:graphicFrame>
      <p:sp>
        <p:nvSpPr>
          <p:cNvPr id="7"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smtClean="0"/>
              <a:t>Ad Frequency per Ad Length </a:t>
            </a:r>
            <a:endParaRPr lang="en-US" dirty="0"/>
          </a:p>
        </p:txBody>
      </p:sp>
    </p:spTree>
    <p:extLst>
      <p:ext uri="{BB962C8B-B14F-4D97-AF65-F5344CB8AC3E}">
        <p14:creationId xmlns:p14="http://schemas.microsoft.com/office/powerpoint/2010/main" val="15776552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878" y="2965685"/>
            <a:ext cx="4569294" cy="3446989"/>
          </a:xfrm>
          <a:prstGeom prst="rect">
            <a:avLst/>
          </a:prstGeom>
        </p:spPr>
      </p:pic>
      <p:pic>
        <p:nvPicPr>
          <p:cNvPr id="4" name="Picture 3"/>
          <p:cNvPicPr>
            <a:picLocks noChangeAspect="1"/>
          </p:cNvPicPr>
          <p:nvPr/>
        </p:nvPicPr>
        <p:blipFill>
          <a:blip r:embed="rId4"/>
          <a:stretch>
            <a:fillRect/>
          </a:stretch>
        </p:blipFill>
        <p:spPr>
          <a:xfrm>
            <a:off x="4562537" y="2965685"/>
            <a:ext cx="4578851" cy="3446989"/>
          </a:xfrm>
          <a:prstGeom prst="rect">
            <a:avLst/>
          </a:prstGeom>
        </p:spPr>
      </p:pic>
      <p:sp>
        <p:nvSpPr>
          <p:cNvPr id="6" name="Rectangle 5"/>
          <p:cNvSpPr/>
          <p:nvPr/>
        </p:nvSpPr>
        <p:spPr>
          <a:xfrm>
            <a:off x="1982268" y="1696847"/>
            <a:ext cx="5179465" cy="461665"/>
          </a:xfrm>
          <a:prstGeom prst="rect">
            <a:avLst/>
          </a:prstGeom>
        </p:spPr>
        <p:txBody>
          <a:bodyPr wrap="square">
            <a:spAutoFit/>
          </a:bodyPr>
          <a:lstStyle/>
          <a:p>
            <a:pPr algn="ctr"/>
            <a:r>
              <a:rPr lang="en-US" sz="1200" b="1" dirty="0"/>
              <a:t>Y</a:t>
            </a:r>
            <a:r>
              <a:rPr lang="en-US" sz="1200" dirty="0"/>
              <a:t> = the position of the ad within the break</a:t>
            </a:r>
          </a:p>
          <a:p>
            <a:pPr algn="ctr"/>
            <a:r>
              <a:rPr lang="en-US" sz="1200" b="1" dirty="0"/>
              <a:t>Z</a:t>
            </a:r>
            <a:r>
              <a:rPr lang="en-US" sz="1200" dirty="0"/>
              <a:t> = the length of the break (number of total positions within the break)</a:t>
            </a:r>
          </a:p>
        </p:txBody>
      </p:sp>
      <p:sp>
        <p:nvSpPr>
          <p:cNvPr id="8" name="TextBox 7"/>
          <p:cNvSpPr txBox="1"/>
          <p:nvPr/>
        </p:nvSpPr>
        <p:spPr>
          <a:xfrm>
            <a:off x="3028950" y="2480613"/>
            <a:ext cx="3086101" cy="369332"/>
          </a:xfrm>
          <a:prstGeom prst="rect">
            <a:avLst/>
          </a:prstGeom>
          <a:noFill/>
        </p:spPr>
        <p:txBody>
          <a:bodyPr wrap="none" rtlCol="0">
            <a:spAutoFit/>
          </a:bodyPr>
          <a:lstStyle/>
          <a:p>
            <a:r>
              <a:rPr lang="en-US" b="1" dirty="0"/>
              <a:t>Concentration of the Data</a:t>
            </a:r>
          </a:p>
        </p:txBody>
      </p:sp>
      <p:sp>
        <p:nvSpPr>
          <p:cNvPr id="9"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smtClean="0"/>
              <a:t>Regression of POD Data</a:t>
            </a:r>
            <a:endParaRPr lang="en-US" dirty="0"/>
          </a:p>
        </p:txBody>
      </p:sp>
    </p:spTree>
    <p:extLst>
      <p:ext uri="{BB962C8B-B14F-4D97-AF65-F5344CB8AC3E}">
        <p14:creationId xmlns:p14="http://schemas.microsoft.com/office/powerpoint/2010/main" val="3309088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Drivers of the Industry: CPI </a:t>
            </a:r>
            <a:endParaRPr lang="en-US" dirty="0"/>
          </a:p>
        </p:txBody>
      </p:sp>
      <p:pic>
        <p:nvPicPr>
          <p:cNvPr id="4" name="Picture 3" descr="Screen Shot 2015-04-14 at 12.19.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34" y="1643525"/>
            <a:ext cx="7469339" cy="5238496"/>
          </a:xfrm>
          <a:prstGeom prst="rect">
            <a:avLst/>
          </a:prstGeom>
        </p:spPr>
      </p:pic>
      <p:sp>
        <p:nvSpPr>
          <p:cNvPr id="3" name="TextBox 2"/>
          <p:cNvSpPr txBox="1"/>
          <p:nvPr/>
        </p:nvSpPr>
        <p:spPr>
          <a:xfrm>
            <a:off x="7986319" y="6526635"/>
            <a:ext cx="1098958" cy="338554"/>
          </a:xfrm>
          <a:prstGeom prst="rect">
            <a:avLst/>
          </a:prstGeom>
          <a:noFill/>
        </p:spPr>
        <p:txBody>
          <a:bodyPr wrap="square" rtlCol="0">
            <a:spAutoFit/>
          </a:bodyPr>
          <a:lstStyle/>
          <a:p>
            <a:r>
              <a:rPr lang="en-US" sz="800" i="1" dirty="0" smtClean="0">
                <a:latin typeface="Times New Roman" panose="02020603050405020304" pitchFamily="18" charset="0"/>
                <a:cs typeface="Times New Roman" panose="02020603050405020304" pitchFamily="18" charset="0"/>
              </a:rPr>
              <a:t>Source: US Bureau of Labor &amp; Statistics</a:t>
            </a:r>
          </a:p>
        </p:txBody>
      </p:sp>
    </p:spTree>
    <p:extLst>
      <p:ext uri="{BB962C8B-B14F-4D97-AF65-F5344CB8AC3E}">
        <p14:creationId xmlns:p14="http://schemas.microsoft.com/office/powerpoint/2010/main" val="42282281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2115092512"/>
              </p:ext>
            </p:extLst>
          </p:nvPr>
        </p:nvGraphicFramePr>
        <p:xfrm>
          <a:off x="4572669" y="2202488"/>
          <a:ext cx="4571331" cy="41331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a:graphicFrameLocks/>
          </p:cNvGraphicFramePr>
          <p:nvPr>
            <p:extLst>
              <p:ext uri="{D42A27DB-BD31-4B8C-83A1-F6EECF244321}">
                <p14:modId xmlns:p14="http://schemas.microsoft.com/office/powerpoint/2010/main" val="3201668240"/>
              </p:ext>
            </p:extLst>
          </p:nvPr>
        </p:nvGraphicFramePr>
        <p:xfrm>
          <a:off x="60960" y="2202488"/>
          <a:ext cx="4566065" cy="4133530"/>
        </p:xfrm>
        <a:graphic>
          <a:graphicData uri="http://schemas.openxmlformats.org/drawingml/2006/chart">
            <c:chart xmlns:c="http://schemas.openxmlformats.org/drawingml/2006/chart" xmlns:r="http://schemas.openxmlformats.org/officeDocument/2006/relationships" r:id="rId4"/>
          </a:graphicData>
        </a:graphic>
      </p:graphicFrame>
      <p:sp>
        <p:nvSpPr>
          <p:cNvPr id="5"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smtClean="0"/>
              <a:t>Position of Ad within Commercial Break </a:t>
            </a:r>
            <a:endParaRPr lang="en-US" dirty="0"/>
          </a:p>
        </p:txBody>
      </p:sp>
    </p:spTree>
    <p:extLst>
      <p:ext uri="{BB962C8B-B14F-4D97-AF65-F5344CB8AC3E}">
        <p14:creationId xmlns:p14="http://schemas.microsoft.com/office/powerpoint/2010/main" val="859603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3842598793"/>
              </p:ext>
            </p:extLst>
          </p:nvPr>
        </p:nvGraphicFramePr>
        <p:xfrm>
          <a:off x="1225076" y="1729946"/>
          <a:ext cx="6693848" cy="5016842"/>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smtClean="0"/>
              <a:t>Ad POD Regression for all Soft Drinks</a:t>
            </a:r>
            <a:endParaRPr lang="en-US" dirty="0"/>
          </a:p>
        </p:txBody>
      </p:sp>
    </p:spTree>
    <p:extLst>
      <p:ext uri="{BB962C8B-B14F-4D97-AF65-F5344CB8AC3E}">
        <p14:creationId xmlns:p14="http://schemas.microsoft.com/office/powerpoint/2010/main" val="42739053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Investment &amp; Recommendation</a:t>
            </a:r>
            <a:endParaRPr lang="en-US" dirty="0"/>
          </a:p>
        </p:txBody>
      </p:sp>
    </p:spTree>
    <p:extLst>
      <p:ext uri="{BB962C8B-B14F-4D97-AF65-F5344CB8AC3E}">
        <p14:creationId xmlns:p14="http://schemas.microsoft.com/office/powerpoint/2010/main" val="12514809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Investment</a:t>
            </a:r>
            <a:endParaRPr lang="en-US" dirty="0"/>
          </a:p>
        </p:txBody>
      </p:sp>
      <p:sp>
        <p:nvSpPr>
          <p:cNvPr id="3" name="Content Placeholder 2"/>
          <p:cNvSpPr>
            <a:spLocks noGrp="1"/>
          </p:cNvSpPr>
          <p:nvPr>
            <p:ph idx="1"/>
          </p:nvPr>
        </p:nvSpPr>
        <p:spPr>
          <a:xfrm>
            <a:off x="498474" y="1981200"/>
            <a:ext cx="7556313" cy="4795615"/>
          </a:xfrm>
        </p:spPr>
        <p:txBody>
          <a:bodyPr>
            <a:normAutofit fontScale="85000" lnSpcReduction="20000"/>
          </a:bodyPr>
          <a:lstStyle/>
          <a:p>
            <a:r>
              <a:rPr lang="en-US" sz="2600" dirty="0"/>
              <a:t>Coke - </a:t>
            </a:r>
            <a:r>
              <a:rPr lang="en-US" sz="2600" b="1" dirty="0"/>
              <a:t>HOLD / </a:t>
            </a:r>
            <a:r>
              <a:rPr lang="en-US" sz="2600" b="1" dirty="0" smtClean="0"/>
              <a:t>UNDERPERFORM</a:t>
            </a:r>
            <a:endParaRPr lang="en-US" sz="2600" dirty="0" smtClean="0"/>
          </a:p>
          <a:p>
            <a:pPr lvl="1"/>
            <a:r>
              <a:rPr lang="en-US" sz="2200" dirty="0" smtClean="0"/>
              <a:t>Strong </a:t>
            </a:r>
            <a:r>
              <a:rPr lang="en-US" sz="2200" dirty="0"/>
              <a:t>brand image, global presence</a:t>
            </a:r>
          </a:p>
          <a:p>
            <a:pPr lvl="1" fontAlgn="base"/>
            <a:r>
              <a:rPr lang="en-US" sz="2200" dirty="0"/>
              <a:t>Brand loyalty remains with soda</a:t>
            </a:r>
          </a:p>
          <a:p>
            <a:pPr lvl="1" fontAlgn="base"/>
            <a:r>
              <a:rPr lang="en-US" sz="2200" dirty="0"/>
              <a:t>Holdings include exclusively beverages, not established in snacks</a:t>
            </a:r>
          </a:p>
          <a:p>
            <a:pPr lvl="1" fontAlgn="base"/>
            <a:r>
              <a:rPr lang="en-US" sz="2200" dirty="0"/>
              <a:t>Safe revenue stream, </a:t>
            </a:r>
            <a:r>
              <a:rPr lang="en-US" sz="2200" dirty="0" smtClean="0"/>
              <a:t>however, </a:t>
            </a:r>
            <a:r>
              <a:rPr lang="en-US" sz="2200" dirty="0"/>
              <a:t>soda consumption is decreasing in the US due to health consciousness   </a:t>
            </a:r>
          </a:p>
          <a:p>
            <a:r>
              <a:rPr lang="en-US" sz="2900" dirty="0"/>
              <a:t>Pepsi - </a:t>
            </a:r>
            <a:r>
              <a:rPr lang="en-US" sz="2900" b="1" dirty="0"/>
              <a:t>BUY</a:t>
            </a:r>
            <a:endParaRPr lang="en-US" sz="2900" dirty="0"/>
          </a:p>
          <a:p>
            <a:pPr lvl="1" fontAlgn="base"/>
            <a:r>
              <a:rPr lang="en-US" sz="2200" dirty="0"/>
              <a:t>Stable 5 year </a:t>
            </a:r>
            <a:r>
              <a:rPr lang="en-US" sz="2200" dirty="0" smtClean="0"/>
              <a:t>earnings</a:t>
            </a:r>
            <a:endParaRPr lang="en-US" sz="2200" dirty="0"/>
          </a:p>
          <a:p>
            <a:pPr lvl="1" fontAlgn="base"/>
            <a:r>
              <a:rPr lang="en-US" sz="2200" dirty="0"/>
              <a:t>Recent deal with NBA makes Pepsi exclusive basketball </a:t>
            </a:r>
            <a:r>
              <a:rPr lang="en-US" sz="2200" dirty="0" smtClean="0"/>
              <a:t>brand</a:t>
            </a:r>
          </a:p>
          <a:p>
            <a:pPr lvl="1" fontAlgn="base"/>
            <a:r>
              <a:rPr lang="en-US" sz="2200" dirty="0" smtClean="0"/>
              <a:t>Larger </a:t>
            </a:r>
            <a:r>
              <a:rPr lang="en-US" sz="2200" dirty="0"/>
              <a:t>product mix, more ability to innovate</a:t>
            </a:r>
          </a:p>
          <a:p>
            <a:pPr lvl="2" fontAlgn="base"/>
            <a:r>
              <a:rPr lang="en-US" sz="2200" dirty="0"/>
              <a:t>Example: Frito-Lay products partner with Taco Bell for new menu items, 7-Eleven, Papa Johns   </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1367274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Investment </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3000945114"/>
              </p:ext>
            </p:extLst>
          </p:nvPr>
        </p:nvGraphicFramePr>
        <p:xfrm>
          <a:off x="642344" y="1897269"/>
          <a:ext cx="7859313" cy="44693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192273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 </a:t>
            </a:r>
            <a:endParaRPr lang="en-US" dirty="0"/>
          </a:p>
        </p:txBody>
      </p:sp>
      <p:sp>
        <p:nvSpPr>
          <p:cNvPr id="3" name="Content Placeholder 2"/>
          <p:cNvSpPr>
            <a:spLocks noGrp="1"/>
          </p:cNvSpPr>
          <p:nvPr>
            <p:ph idx="1"/>
          </p:nvPr>
        </p:nvSpPr>
        <p:spPr/>
        <p:txBody>
          <a:bodyPr/>
          <a:lstStyle/>
          <a:p>
            <a:r>
              <a:rPr lang="en-US" dirty="0" smtClean="0"/>
              <a:t>Coke should redistribute marketing budget to put an emphasis on their healthier existing products in addition to classic Coke</a:t>
            </a:r>
          </a:p>
          <a:p>
            <a:pPr lvl="1"/>
            <a:r>
              <a:rPr lang="en-US" dirty="0" smtClean="0"/>
              <a:t>Orange Juice, Tea, Water, </a:t>
            </a:r>
            <a:r>
              <a:rPr lang="en-US" dirty="0" err="1" smtClean="0"/>
              <a:t>Mixify</a:t>
            </a:r>
            <a:r>
              <a:rPr lang="en-US" dirty="0" smtClean="0"/>
              <a:t> campaign   </a:t>
            </a:r>
          </a:p>
          <a:p>
            <a:pPr lvl="1"/>
            <a:r>
              <a:rPr lang="en-US" dirty="0" smtClean="0"/>
              <a:t>Increase of marketing budget signals an intention continue to push existing brands globally  </a:t>
            </a:r>
          </a:p>
          <a:p>
            <a:pPr marL="228600" lvl="1" indent="0">
              <a:buNone/>
            </a:pPr>
            <a:endParaRPr lang="en-US" dirty="0"/>
          </a:p>
          <a:p>
            <a:r>
              <a:rPr lang="en-US" dirty="0" smtClean="0"/>
              <a:t>Pepsi should also pursue health conscious customers and focus on developing their healthier brands </a:t>
            </a:r>
          </a:p>
          <a:p>
            <a:pPr lvl="1"/>
            <a:r>
              <a:rPr lang="en-US" dirty="0" smtClean="0"/>
              <a:t>Quaker, Baked Lays, Propel    </a:t>
            </a:r>
          </a:p>
          <a:p>
            <a:endParaRPr lang="en-US" dirty="0"/>
          </a:p>
        </p:txBody>
      </p:sp>
    </p:spTree>
    <p:extLst>
      <p:ext uri="{BB962C8B-B14F-4D97-AF65-F5344CB8AC3E}">
        <p14:creationId xmlns:p14="http://schemas.microsoft.com/office/powerpoint/2010/main" val="15100511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smtClean="0"/>
              <a:t>Questions? </a:t>
            </a:r>
            <a:endParaRPr lang="en-US" dirty="0"/>
          </a:p>
        </p:txBody>
      </p:sp>
    </p:spTree>
    <p:extLst>
      <p:ext uri="{BB962C8B-B14F-4D97-AF65-F5344CB8AC3E}">
        <p14:creationId xmlns:p14="http://schemas.microsoft.com/office/powerpoint/2010/main" val="656083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CPG Industry</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446" y="1402112"/>
            <a:ext cx="6289108" cy="5449024"/>
          </a:xfrm>
          <a:prstGeom prst="rect">
            <a:avLst/>
          </a:prstGeom>
        </p:spPr>
      </p:pic>
      <p:sp>
        <p:nvSpPr>
          <p:cNvPr id="5" name="TextBox 4"/>
          <p:cNvSpPr txBox="1"/>
          <p:nvPr/>
        </p:nvSpPr>
        <p:spPr>
          <a:xfrm>
            <a:off x="8028264" y="6635692"/>
            <a:ext cx="1098958" cy="215444"/>
          </a:xfrm>
          <a:prstGeom prst="rect">
            <a:avLst/>
          </a:prstGeom>
          <a:noFill/>
        </p:spPr>
        <p:txBody>
          <a:bodyPr wrap="square" rtlCol="0">
            <a:spAutoFit/>
          </a:bodyPr>
          <a:lstStyle/>
          <a:p>
            <a:r>
              <a:rPr lang="en-US" sz="800" i="1" dirty="0" smtClean="0">
                <a:latin typeface="Times New Roman" panose="02020603050405020304" pitchFamily="18" charset="0"/>
                <a:cs typeface="Times New Roman" panose="02020603050405020304" pitchFamily="18" charset="0"/>
              </a:rPr>
              <a:t>Source: </a:t>
            </a:r>
            <a:r>
              <a:rPr lang="en-US" sz="800" i="1" dirty="0" err="1" smtClean="0">
                <a:latin typeface="Times New Roman" panose="02020603050405020304" pitchFamily="18" charset="0"/>
                <a:cs typeface="Times New Roman" panose="02020603050405020304" pitchFamily="18" charset="0"/>
              </a:rPr>
              <a:t>Statista</a:t>
            </a:r>
            <a:endParaRPr lang="en-US" sz="800" i="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93740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CPG Industry</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149201218"/>
              </p:ext>
            </p:extLst>
          </p:nvPr>
        </p:nvGraphicFramePr>
        <p:xfrm>
          <a:off x="1243585" y="1257300"/>
          <a:ext cx="6656831" cy="5600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01831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Players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764" y="2881415"/>
            <a:ext cx="1648047" cy="1648047"/>
          </a:xfrm>
          <a:prstGeom prst="rect">
            <a:avLst/>
          </a:prstGeom>
        </p:spPr>
      </p:pic>
      <p:pic>
        <p:nvPicPr>
          <p:cNvPr id="1026" name="Picture 2" descr="http://c2.soap.com/images/products/p/pg/pg-228_1z.jpg#tampax%201600x9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29" y="4910279"/>
            <a:ext cx="2595090" cy="158138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10" y="2679126"/>
            <a:ext cx="2040745" cy="2040745"/>
          </a:xfrm>
          <a:prstGeom prst="rect">
            <a:avLst/>
          </a:prstGeom>
        </p:spPr>
      </p:pic>
      <p:sp>
        <p:nvSpPr>
          <p:cNvPr id="3" name="TextBox 2"/>
          <p:cNvSpPr txBox="1"/>
          <p:nvPr/>
        </p:nvSpPr>
        <p:spPr>
          <a:xfrm>
            <a:off x="339124" y="1931650"/>
            <a:ext cx="2892056" cy="646331"/>
          </a:xfrm>
          <a:prstGeom prst="rect">
            <a:avLst/>
          </a:prstGeom>
          <a:noFill/>
        </p:spPr>
        <p:txBody>
          <a:bodyPr wrap="square" rtlCol="0">
            <a:spAutoFit/>
          </a:bodyPr>
          <a:lstStyle/>
          <a:p>
            <a:pPr algn="ctr"/>
            <a:r>
              <a:rPr lang="en-US" sz="3600" dirty="0" smtClean="0"/>
              <a:t>P&amp;G</a:t>
            </a:r>
            <a:endParaRPr lang="en-US" sz="3600" dirty="0"/>
          </a:p>
        </p:txBody>
      </p:sp>
      <p:sp>
        <p:nvSpPr>
          <p:cNvPr id="12" name="TextBox 11"/>
          <p:cNvSpPr txBox="1"/>
          <p:nvPr/>
        </p:nvSpPr>
        <p:spPr>
          <a:xfrm>
            <a:off x="3349336" y="2025448"/>
            <a:ext cx="2892056" cy="646331"/>
          </a:xfrm>
          <a:prstGeom prst="rect">
            <a:avLst/>
          </a:prstGeom>
          <a:noFill/>
        </p:spPr>
        <p:txBody>
          <a:bodyPr wrap="square" rtlCol="0">
            <a:spAutoFit/>
          </a:bodyPr>
          <a:lstStyle/>
          <a:p>
            <a:pPr algn="ctr"/>
            <a:r>
              <a:rPr lang="en-US" sz="3600" dirty="0" smtClean="0"/>
              <a:t>Unilever</a:t>
            </a:r>
            <a:endParaRPr lang="en-US" sz="3600" dirty="0"/>
          </a:p>
        </p:txBody>
      </p:sp>
      <p:sp>
        <p:nvSpPr>
          <p:cNvPr id="13" name="TextBox 12"/>
          <p:cNvSpPr txBox="1"/>
          <p:nvPr/>
        </p:nvSpPr>
        <p:spPr>
          <a:xfrm>
            <a:off x="6359548" y="2025449"/>
            <a:ext cx="2892056" cy="646331"/>
          </a:xfrm>
          <a:prstGeom prst="rect">
            <a:avLst/>
          </a:prstGeom>
          <a:noFill/>
        </p:spPr>
        <p:txBody>
          <a:bodyPr wrap="square" rtlCol="0">
            <a:spAutoFit/>
          </a:bodyPr>
          <a:lstStyle/>
          <a:p>
            <a:pPr algn="ctr"/>
            <a:r>
              <a:rPr lang="en-US" sz="3600" dirty="0" err="1" smtClean="0"/>
              <a:t>L’Oreal</a:t>
            </a:r>
            <a:endParaRPr lang="en-US" sz="3600"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6439" y="2899735"/>
            <a:ext cx="1599526" cy="15995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3482" y="4529462"/>
            <a:ext cx="1363809" cy="1735955"/>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0463" y="4091202"/>
            <a:ext cx="1480251" cy="1480251"/>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3885" y="3423893"/>
            <a:ext cx="1646471" cy="1764787"/>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34616" y="3305282"/>
            <a:ext cx="1751956" cy="1877852"/>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29149" y="5407879"/>
            <a:ext cx="2640419" cy="1246278"/>
          </a:xfrm>
          <a:prstGeom prst="rect">
            <a:avLst/>
          </a:prstGeom>
        </p:spPr>
      </p:pic>
    </p:spTree>
    <p:extLst>
      <p:ext uri="{BB962C8B-B14F-4D97-AF65-F5344CB8AC3E}">
        <p14:creationId xmlns:p14="http://schemas.microsoft.com/office/powerpoint/2010/main" val="1746386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CPG Advertising: Celebrity Endorsement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6" y="4121209"/>
            <a:ext cx="3734512" cy="27367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4513" y="4570484"/>
            <a:ext cx="2287514" cy="228751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6" y="1873309"/>
            <a:ext cx="3734512" cy="2247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3769" y="1984571"/>
            <a:ext cx="1939241" cy="258565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9820" y="4570484"/>
            <a:ext cx="1715637" cy="228751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9061" y="4570224"/>
            <a:ext cx="1617549" cy="2286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86220" y="2495816"/>
            <a:ext cx="3457780" cy="2074668"/>
          </a:xfrm>
          <a:prstGeom prst="rect">
            <a:avLst/>
          </a:prstGeom>
        </p:spPr>
      </p:pic>
    </p:spTree>
    <p:extLst>
      <p:ext uri="{BB962C8B-B14F-4D97-AF65-F5344CB8AC3E}">
        <p14:creationId xmlns:p14="http://schemas.microsoft.com/office/powerpoint/2010/main" val="3167087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865</TotalTime>
  <Words>3702</Words>
  <Application>Microsoft Office PowerPoint</Application>
  <PresentationFormat>On-screen Show (4:3)</PresentationFormat>
  <Paragraphs>482</Paragraphs>
  <Slides>56</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Rockwell</vt:lpstr>
      <vt:lpstr>Times New Roman</vt:lpstr>
      <vt:lpstr>Wingdings</vt:lpstr>
      <vt:lpstr>Advantage</vt:lpstr>
      <vt:lpstr>CPG: Consumer Packaged Goods Industry </vt:lpstr>
      <vt:lpstr>Overview</vt:lpstr>
      <vt:lpstr>Consumer Packaged Goods</vt:lpstr>
      <vt:lpstr>Drivers of the Industry: Consumer Spending </vt:lpstr>
      <vt:lpstr>Drivers of the Industry: CPI </vt:lpstr>
      <vt:lpstr>CPG Industry</vt:lpstr>
      <vt:lpstr>CPG Industry</vt:lpstr>
      <vt:lpstr>Top 3 Players</vt:lpstr>
      <vt:lpstr>CPG Advertising: Celebrity Endorsement  </vt:lpstr>
      <vt:lpstr>CPG Advertising: Comparative Ads</vt:lpstr>
      <vt:lpstr>Recent Trends in the CPG Industry </vt:lpstr>
      <vt:lpstr>The Soft Drink Industry</vt:lpstr>
      <vt:lpstr>The Soft Drink Industry</vt:lpstr>
      <vt:lpstr>Major Players</vt:lpstr>
      <vt:lpstr>Soda Industry Trends</vt:lpstr>
      <vt:lpstr>Health Innovations</vt:lpstr>
      <vt:lpstr>Major Players</vt:lpstr>
      <vt:lpstr>Industry Market Share</vt:lpstr>
      <vt:lpstr>PowerPoint Presentation</vt:lpstr>
      <vt:lpstr>PowerPoint Presentation</vt:lpstr>
      <vt:lpstr>PowerPoint Presentation</vt:lpstr>
      <vt:lpstr>Industry Advertisement</vt:lpstr>
      <vt:lpstr>Coke vs Pepsi </vt:lpstr>
      <vt:lpstr>Cola Wars</vt:lpstr>
      <vt:lpstr>Primary Product Offering</vt:lpstr>
      <vt:lpstr>Creative Ideology</vt:lpstr>
      <vt:lpstr>Pepsi’s Ad Ideology</vt:lpstr>
      <vt:lpstr>Coke’s Ad Ideology</vt:lpstr>
      <vt:lpstr>Strategic Commonalities</vt:lpstr>
      <vt:lpstr>“New Coke” Case</vt:lpstr>
      <vt:lpstr>Social Media Activity</vt:lpstr>
      <vt:lpstr>Coke on Social Media</vt:lpstr>
      <vt:lpstr>Twitter Engagement (2013)</vt:lpstr>
      <vt:lpstr>YouTube Activity</vt:lpstr>
      <vt:lpstr>Pepsi Challenge 2015</vt:lpstr>
      <vt:lpstr>#PepsiChallenge</vt:lpstr>
      <vt:lpstr>Expenditures Ad-to-Sales Ratios (2014)</vt:lpstr>
      <vt:lpstr>PowerPoint Presentation</vt:lpstr>
      <vt:lpstr>PowerPoint Presentation</vt:lpstr>
      <vt:lpstr>Data Analysis</vt:lpstr>
      <vt:lpstr>Network Choices for Advertising</vt:lpstr>
      <vt:lpstr>Network Choices for Advertising</vt:lpstr>
      <vt:lpstr>Pepsi Sports Takeover</vt:lpstr>
      <vt:lpstr>Coke Ad Spend per Number of 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Investment &amp; Recommendation</vt:lpstr>
      <vt:lpstr>Investment</vt:lpstr>
      <vt:lpstr>Investment </vt:lpstr>
      <vt:lpstr>Recommendation </vt:lpstr>
      <vt:lpstr>Thank You</vt:lpstr>
    </vt:vector>
  </TitlesOfParts>
  <Company>Cornell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CPG: Consumer Packaged Goods Industry</dc:title>
  <dc:creator>Evan Brovender</dc:creator>
  <cp:lastModifiedBy>CIT-Labs</cp:lastModifiedBy>
  <cp:revision>57</cp:revision>
  <dcterms:created xsi:type="dcterms:W3CDTF">2015-04-14T15:34:13Z</dcterms:created>
  <dcterms:modified xsi:type="dcterms:W3CDTF">2015-04-16T04:36:06Z</dcterms:modified>
</cp:coreProperties>
</file>